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92" r:id="rId2"/>
    <p:sldId id="294" r:id="rId3"/>
    <p:sldId id="293" r:id="rId4"/>
    <p:sldId id="262" r:id="rId5"/>
    <p:sldId id="263" r:id="rId6"/>
    <p:sldId id="295" r:id="rId7"/>
    <p:sldId id="296" r:id="rId8"/>
    <p:sldId id="266" r:id="rId9"/>
    <p:sldId id="267" r:id="rId10"/>
    <p:sldId id="269" r:id="rId11"/>
    <p:sldId id="271" r:id="rId12"/>
    <p:sldId id="273" r:id="rId13"/>
    <p:sldId id="277" r:id="rId14"/>
    <p:sldId id="279" r:id="rId15"/>
    <p:sldId id="281" r:id="rId16"/>
    <p:sldId id="284" r:id="rId17"/>
    <p:sldId id="28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13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9868-5602-481B-9F0A-F72E24ED6D1B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1652DA-B493-42EC-96AF-B19D241A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9868-5602-481B-9F0A-F72E24ED6D1B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1652DA-B493-42EC-96AF-B19D241A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9868-5602-481B-9F0A-F72E24ED6D1B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1652DA-B493-42EC-96AF-B19D241A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9868-5602-481B-9F0A-F72E24ED6D1B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1652DA-B493-42EC-96AF-B19D241A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9868-5602-481B-9F0A-F72E24ED6D1B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1652DA-B493-42EC-96AF-B19D241A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9868-5602-481B-9F0A-F72E24ED6D1B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1652DA-B493-42EC-96AF-B19D241A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9868-5602-481B-9F0A-F72E24ED6D1B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1652DA-B493-42EC-96AF-B19D241A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9868-5602-481B-9F0A-F72E24ED6D1B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1652DA-B493-42EC-96AF-B19D241A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9868-5602-481B-9F0A-F72E24ED6D1B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1652DA-B493-42EC-96AF-B19D241A08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9868-5602-481B-9F0A-F72E24ED6D1B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1652DA-B493-42EC-96AF-B19D241A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A9868-5602-481B-9F0A-F72E24ED6D1B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1652DA-B493-42EC-96AF-B19D241A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FFA9868-5602-481B-9F0A-F72E24ED6D1B}" type="datetimeFigureOut">
              <a:rPr lang="ru-RU" smtClean="0"/>
              <a:pPr/>
              <a:t>09.09.2022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21652DA-B493-42EC-96AF-B19D241A08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s://ru.wikipedia.org/wiki/1912_%D0%B3%D0%BE%D0%B4" TargetMode="External"/><Relationship Id="rId7" Type="http://schemas.openxmlformats.org/officeDocument/2006/relationships/hyperlink" Target="https://ru.wikipedia.org/wiki/%D0%91%D0%BE%D0%BB%D1%8C%D1%88%D0%BE%D0%B9_%D1%82%D0%B5%D1%80%D1%80%D0%BE%D1%80" TargetMode="External"/><Relationship Id="rId2" Type="http://schemas.openxmlformats.org/officeDocument/2006/relationships/hyperlink" Target="https://ru.wikipedia.org/wiki/%D0%9A%D0%B0%D0%B7%D0%B0%D1%85%D1%81%D0%BA%D0%B8%D0%B9_%D0%B0%D0%BB%D1%84%D0%B0%D0%B2%D0%B8%D1%8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8%D1%80%D0%B0%D0%BD" TargetMode="External"/><Relationship Id="rId5" Type="http://schemas.openxmlformats.org/officeDocument/2006/relationships/hyperlink" Target="https://ru.wikipedia.org/wiki/%D0%90%D1%84%D0%B3%D0%B0%D0%BD%D0%B8%D1%81%D1%82%D0%B0%D0%BD" TargetMode="External"/><Relationship Id="rId4" Type="http://schemas.openxmlformats.org/officeDocument/2006/relationships/hyperlink" Target="https://ru.wikipedia.org/wiki/%D0%9A%D0%B8%D1%82%D0%B0%D0%B9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C:\Program Files\Call Of Duty.Black Ops 2.Digital Deluxe.v 1.0.0.1\Desktop\бастауыш\fon-dlya-prezentacii-po-literature-3.jpg"/>
          <p:cNvPicPr>
            <a:picLocks noChangeAspect="1" noChangeArrowheads="1"/>
          </p:cNvPicPr>
          <p:nvPr/>
        </p:nvPicPr>
        <p:blipFill>
          <a:blip r:embed="rId2" cstate="print">
            <a:lum bright="11000"/>
          </a:blip>
          <a:srcRect/>
          <a:stretch>
            <a:fillRect/>
          </a:stretch>
        </p:blipFill>
        <p:spPr bwMode="auto">
          <a:xfrm>
            <a:off x="0" y="-485776"/>
            <a:ext cx="9753600" cy="7343776"/>
          </a:xfrm>
          <a:prstGeom prst="rect">
            <a:avLst/>
          </a:prstGeom>
          <a:noFill/>
        </p:spPr>
      </p:pic>
      <p:pic>
        <p:nvPicPr>
          <p:cNvPr id="2054" name="Picture 6" descr="http://kazgazeta.kz/wp-content/uploads/b793d0ccf0d5d1b43986b9d265e85ae6_L-400x2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548680"/>
            <a:ext cx="3744416" cy="389925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707904" y="304800"/>
            <a:ext cx="561662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Тема: «</a:t>
            </a:r>
            <a:r>
              <a:rPr lang="ru-RU" sz="2800" b="1" dirty="0" err="1" smtClean="0"/>
              <a:t>Ахмет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Байтурсынов</a:t>
            </a:r>
            <a:r>
              <a:rPr lang="ru-RU" sz="2800" b="1" dirty="0" smtClean="0"/>
              <a:t> – поэт, ученый, публицист».</a:t>
            </a:r>
            <a:endParaRPr lang="en-US" sz="2800" dirty="0" smtClean="0"/>
          </a:p>
          <a:p>
            <a:pPr algn="ctr"/>
            <a:r>
              <a:rPr lang="ru-RU" sz="2800" b="1" dirty="0" smtClean="0"/>
              <a:t> </a:t>
            </a:r>
            <a:endParaRPr lang="en-US" sz="2800" dirty="0" smtClean="0"/>
          </a:p>
          <a:p>
            <a:pPr algn="ctr"/>
            <a:r>
              <a:rPr lang="ru-RU" sz="2800" b="1" dirty="0" smtClean="0"/>
              <a:t> </a:t>
            </a:r>
            <a:endParaRPr lang="en-US" sz="2800" dirty="0" smtClean="0"/>
          </a:p>
          <a:p>
            <a:pPr algn="ctr"/>
            <a:r>
              <a:rPr lang="ru-RU" sz="2800" b="1" i="1" dirty="0" smtClean="0"/>
              <a:t> </a:t>
            </a:r>
            <a:endParaRPr lang="en-US" sz="2800" dirty="0" smtClean="0"/>
          </a:p>
          <a:p>
            <a:pPr algn="ctr"/>
            <a:r>
              <a:rPr lang="ru-RU" sz="2800" b="1" i="1" dirty="0" smtClean="0"/>
              <a:t>Круглый стол</a:t>
            </a:r>
            <a:endParaRPr lang="en-US" sz="2800" dirty="0" smtClean="0"/>
          </a:p>
          <a:p>
            <a:pPr algn="ctr"/>
            <a:r>
              <a:rPr lang="ru-RU" sz="2800" b="1" i="1" dirty="0" smtClean="0"/>
              <a:t> посвященный</a:t>
            </a:r>
            <a:endParaRPr lang="en-US" sz="2800" dirty="0" smtClean="0"/>
          </a:p>
          <a:p>
            <a:pPr algn="ctr"/>
            <a:r>
              <a:rPr lang="ru-RU" sz="2800" b="1" i="1" dirty="0" smtClean="0"/>
              <a:t> 150-летию </a:t>
            </a:r>
            <a:endParaRPr lang="en-US" sz="2800" dirty="0" smtClean="0"/>
          </a:p>
          <a:p>
            <a:pPr algn="ctr"/>
            <a:r>
              <a:rPr lang="ru-RU" sz="2800" b="1" i="1" dirty="0" err="1" smtClean="0"/>
              <a:t>А.Байтурсынова</a:t>
            </a:r>
            <a:endParaRPr lang="en-US" sz="2800" dirty="0" smtClean="0"/>
          </a:p>
          <a:p>
            <a:pPr eaLnBrk="0" hangingPunct="0"/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BFE634E-8862-4535-8CAC-4648E048A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F189D4D-CFA4-446C-AC3B-37A9EB9CF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Цель урока: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объяснение новой темы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Вы узнаете: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 деятельности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А.Байтурсынова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как основоположника казахской лингвистики, общественного деятеля. 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Вы сможете: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определять вклад 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Байтурсынова в общественно политическую жизнь и казахскую письменность;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оценивать  деятельность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А.Байтурсынова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как основоположника казахской лингвистики, общественного деятеля.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352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476672"/>
            <a:ext cx="4546848" cy="5979064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2800" b="1" dirty="0"/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Ахмет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Байтурсынов</a:t>
            </a:r>
            <a:r>
              <a:rPr lang="ru-RU" sz="2800" b="1" dirty="0">
                <a:solidFill>
                  <a:srgbClr val="002060"/>
                </a:solidFill>
              </a:rPr>
              <a:t> — казахский общественный и государственный деятель, член Коммунистической партии большевиков (ВКП б) (репрессирован в 1937 году), просветитель, учёный-лингвист, литературовед, тюрколог, переводчик.</a:t>
            </a:r>
          </a:p>
          <a:p>
            <a:pPr algn="just"/>
            <a:r>
              <a:rPr lang="ru-RU" sz="2800" b="1" dirty="0">
                <a:solidFill>
                  <a:srgbClr val="002060"/>
                </a:solidFill>
              </a:rPr>
              <a:t>           </a:t>
            </a:r>
            <a:r>
              <a:rPr lang="ru-RU" sz="2800" b="1" dirty="0" err="1">
                <a:solidFill>
                  <a:srgbClr val="002060"/>
                </a:solidFill>
              </a:rPr>
              <a:t>Байтурсынов</a:t>
            </a:r>
            <a:r>
              <a:rPr lang="ru-RU" sz="2800" b="1" dirty="0">
                <a:solidFill>
                  <a:srgbClr val="002060"/>
                </a:solidFill>
              </a:rPr>
              <a:t> был блестящим литератором, педагогом, лингвистом. Он реформировал </a:t>
            </a:r>
            <a:r>
              <a:rPr lang="ru-RU" sz="2800" b="1" u="sng" dirty="0">
                <a:solidFill>
                  <a:srgbClr val="002060"/>
                </a:solidFill>
                <a:hlinkClick r:id="rId2" tooltip="Казахский алфавит"/>
              </a:rPr>
              <a:t>казахское письмо</a:t>
            </a:r>
            <a:r>
              <a:rPr lang="ru-RU" sz="2800" b="1" dirty="0">
                <a:solidFill>
                  <a:srgbClr val="002060"/>
                </a:solidFill>
              </a:rPr>
              <a:t> на основе арабской графики, дав возможность пользоваться ею миллионам казахов, живущих за границей. В </a:t>
            </a:r>
            <a:r>
              <a:rPr lang="ru-RU" sz="2800" b="1" dirty="0">
                <a:solidFill>
                  <a:srgbClr val="002060"/>
                </a:solidFill>
                <a:hlinkClick r:id="rId3" tooltip="1912 год"/>
              </a:rPr>
              <a:t>1912 году</a:t>
            </a:r>
            <a:r>
              <a:rPr lang="ru-RU" sz="2800" b="1" dirty="0">
                <a:solidFill>
                  <a:srgbClr val="002060"/>
                </a:solidFill>
              </a:rPr>
              <a:t> </a:t>
            </a:r>
            <a:r>
              <a:rPr lang="ru-RU" sz="2800" b="1" dirty="0" err="1">
                <a:solidFill>
                  <a:srgbClr val="002060"/>
                </a:solidFill>
              </a:rPr>
              <a:t>Ахмет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Байтурсынов</a:t>
            </a:r>
            <a:r>
              <a:rPr lang="ru-RU" sz="2800" b="1" dirty="0">
                <a:solidFill>
                  <a:srgbClr val="002060"/>
                </a:solidFill>
              </a:rPr>
              <a:t> исключил все чисто арабские буквы, не используемые в казахском языке, и добавил буквы, специфические для казахского языка. Новый алфавит, получивший название «</a:t>
            </a:r>
            <a:r>
              <a:rPr lang="ru-RU" sz="2800" b="1" dirty="0" err="1">
                <a:solidFill>
                  <a:srgbClr val="002060"/>
                </a:solidFill>
              </a:rPr>
              <a:t>Жаңа Емле</a:t>
            </a:r>
            <a:r>
              <a:rPr lang="ru-RU" sz="2800" b="1" dirty="0">
                <a:solidFill>
                  <a:srgbClr val="002060"/>
                </a:solidFill>
              </a:rPr>
              <a:t>» («Новая орфография»), до сих пор применяется казахами, живущими в </a:t>
            </a:r>
            <a:r>
              <a:rPr lang="ru-RU" sz="2800" b="1" dirty="0">
                <a:solidFill>
                  <a:srgbClr val="002060"/>
                </a:solidFill>
                <a:hlinkClick r:id="rId4" tooltip="Китай"/>
              </a:rPr>
              <a:t>Китае</a:t>
            </a:r>
            <a:r>
              <a:rPr lang="ru-RU" sz="2800" b="1" dirty="0">
                <a:solidFill>
                  <a:srgbClr val="002060"/>
                </a:solidFill>
              </a:rPr>
              <a:t>, </a:t>
            </a:r>
            <a:r>
              <a:rPr lang="ru-RU" sz="2800" b="1" dirty="0">
                <a:solidFill>
                  <a:srgbClr val="002060"/>
                </a:solidFill>
                <a:hlinkClick r:id="rId5" tooltip="Афганистан"/>
              </a:rPr>
              <a:t>Афганистане</a:t>
            </a:r>
            <a:r>
              <a:rPr lang="ru-RU" sz="2800" b="1" dirty="0">
                <a:solidFill>
                  <a:srgbClr val="002060"/>
                </a:solidFill>
              </a:rPr>
              <a:t>, </a:t>
            </a:r>
            <a:r>
              <a:rPr lang="ru-RU" sz="2800" b="1" dirty="0">
                <a:solidFill>
                  <a:srgbClr val="002060"/>
                </a:solidFill>
                <a:hlinkClick r:id="rId6" tooltip="Иран"/>
              </a:rPr>
              <a:t>Иране</a:t>
            </a:r>
            <a:r>
              <a:rPr lang="ru-RU" sz="2800" b="1" dirty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ru-RU" sz="2800" b="1" dirty="0">
                <a:solidFill>
                  <a:srgbClr val="002060"/>
                </a:solidFill>
              </a:rPr>
              <a:t>            Разработал основы казахского и научную терминологию для определения казахской грамматики.</a:t>
            </a:r>
          </a:p>
          <a:p>
            <a:pPr algn="just"/>
            <a:r>
              <a:rPr lang="ru-RU" sz="2800" b="1" dirty="0">
                <a:solidFill>
                  <a:srgbClr val="002060"/>
                </a:solidFill>
              </a:rPr>
              <a:t>            Расстрелян в период </a:t>
            </a:r>
            <a:r>
              <a:rPr lang="ru-RU" sz="2800" b="1" dirty="0">
                <a:solidFill>
                  <a:srgbClr val="002060"/>
                </a:solidFill>
                <a:hlinkClick r:id="rId7" tooltip="Большой террор"/>
              </a:rPr>
              <a:t>Большого террора</a:t>
            </a:r>
            <a:r>
              <a:rPr lang="ru-RU" sz="2800" b="1" dirty="0">
                <a:solidFill>
                  <a:srgbClr val="002060"/>
                </a:solidFill>
              </a:rPr>
              <a:t>, реабилитирован посмертно.</a:t>
            </a:r>
            <a:endParaRPr lang="ru-RU" dirty="0"/>
          </a:p>
        </p:txBody>
      </p:sp>
      <p:pic>
        <p:nvPicPr>
          <p:cNvPr id="4" name="Picture 2" descr="C:\Program Files\Call Of Duty.Black Ops 2.Digital Deluxe.v 1.0.0.1\Desktop\бастауыш\800px-Ахмет_Байтұрсынов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97864" y="304800"/>
            <a:ext cx="3838802" cy="55724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381000"/>
            <a:ext cx="4876800" cy="5592763"/>
          </a:xfrm>
        </p:spPr>
        <p:txBody>
          <a:bodyPr>
            <a:normAutofit fontScale="40000" lnSpcReduction="20000"/>
          </a:bodyPr>
          <a:lstStyle/>
          <a:p>
            <a:pPr eaLnBrk="0" hangingPunct="0"/>
            <a:r>
              <a:rPr lang="kk-KZ" sz="4000" b="1" dirty="0">
                <a:latin typeface="Times New Roman" pitchFamily="18" charset="0"/>
                <a:cs typeface="Times New Roman" pitchFamily="18" charset="0"/>
              </a:rPr>
              <a:t>Задание№1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Обсуждение класса по цитате.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Он "отвергал насилие как в жизни, так и в политике". "Его путь - достижение справедливости через знания и разум".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•Про кого говорится в цитате?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Если посмотреть на жизнь образованных наций – там совсем другие смыслы, задачи и цели. Они не собирают, как мы, огромные толпы людей ради веселья, только чтобы поесть мяса и выпить кумыс. У них все делается ради блага народа.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Народ с высокой культурой всегда побеждает народ с культурой низкой, независимо от его численности: у кого больше, у кого меньше. Это ясно и неоспоримо так же, как свет луны ночью и сияние солнца днем.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• Какую информацию предоставляет цитата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• Какова ценность цитаты? 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• Каково научное наследие Ахмета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Байтурсынова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ru-RU" dirty="0"/>
          </a:p>
        </p:txBody>
      </p:sp>
      <p:pic>
        <p:nvPicPr>
          <p:cNvPr id="4" name="Рисунок 3" descr="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5508104" y="404664"/>
            <a:ext cx="3425184" cy="48327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276600" cy="502657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Проблемный вопрос: Почему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Елбасы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Н.А. Назарбаев назвал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А.Байтурсынова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Учителем нации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Содержимое 3" descr="Назарбаев обратился к народу Казахстана - 365info.kz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762000"/>
            <a:ext cx="4570718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7920880" cy="3672408"/>
          </a:xfrm>
        </p:spPr>
        <p:txBody>
          <a:bodyPr>
            <a:normAutofit fontScale="25000" lnSpcReduction="20000"/>
          </a:bodyPr>
          <a:lstStyle/>
          <a:p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1895—1909</a:t>
            </a:r>
            <a:r>
              <a:rPr lang="kk-KZ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гг.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работал учителем в русско-казахских школах гг.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Актобе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Костанай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заведовал городским училищем в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Каркаралы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 Политическая деятельность </a:t>
            </a:r>
            <a:r>
              <a:rPr lang="kk-KZ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Байтурсынова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начинается с 1905</a:t>
            </a:r>
            <a:r>
              <a:rPr lang="kk-KZ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 один из авторов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Каркаралинской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петиции, под которой подписались 14500 человек. В ней поднимались вопросы местного управления, суда; изменения системы народного образования; свободы совести и вероисповедания; выпуска газет, открытия типографий; принятия новых законов.  1 июля 1909</a:t>
            </a:r>
            <a:r>
              <a:rPr lang="kk-KZ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 А.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Байтурсынов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арестован и посажен в Семипалатинскую тюрьму по обвинению в распространении идеи автономного самоуправления, разжигании национальной вражды между русскими и казахами. Царскими властями принимается решение о его выселении из Казахстана.  С 9 марта 1910</a:t>
            </a:r>
            <a:r>
              <a:rPr lang="kk-KZ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вплоть до конца 1917</a:t>
            </a:r>
            <a:r>
              <a:rPr lang="kk-KZ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 он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живет в Оренбурге. Вместе с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А.Бокейхановым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М.Дулатовым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Байтурсынов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издавал первую общенациональную газету “</a:t>
            </a:r>
            <a:r>
              <a:rPr lang="ru-RU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которая выступала против передачи русским крестьянам-переселенцам лучших земель, предостерегла от поспешного перехода кочевых аулов к оседлости, знакомила с методами ведения земледелия и животноводства, призывала к единению народа и активной политической борьбе, повышению грамотности и культурного уровня.</a:t>
            </a:r>
          </a:p>
          <a:p>
            <a:endParaRPr lang="ru-RU" dirty="0"/>
          </a:p>
        </p:txBody>
      </p:sp>
      <p:pic>
        <p:nvPicPr>
          <p:cNvPr id="4" name="Picture 4" descr="Рисунок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0172" y="3645024"/>
            <a:ext cx="3467632" cy="3053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6675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8600"/>
            <a:ext cx="5220072" cy="7144816"/>
          </a:xfrm>
        </p:spPr>
        <p:txBody>
          <a:bodyPr>
            <a:normAutofit fontScale="62500" lnSpcReduction="20000"/>
          </a:bodyPr>
          <a:lstStyle/>
          <a:p>
            <a:r>
              <a:rPr lang="ru-RU" altLang="ru-RU" sz="2800" i="1" dirty="0"/>
              <a:t>В «Письме к матери», написанном в 1909 году  из Семипалатинской тюрьмы, А. </a:t>
            </a:r>
            <a:r>
              <a:rPr lang="ru-RU" altLang="ru-RU" sz="2800" i="1" dirty="0" err="1"/>
              <a:t>Байтурсынов</a:t>
            </a:r>
            <a:r>
              <a:rPr lang="ru-RU" altLang="ru-RU" sz="2800" i="1" dirty="0"/>
              <a:t> об этих событиях пишет так: Сердце моё, сражённое в 13 лет, сохранило неизлечимую рану и глубокий след. </a:t>
            </a:r>
            <a:r>
              <a:rPr lang="ru-RU" altLang="ru-RU" sz="2800" i="1" dirty="0" err="1"/>
              <a:t>Ахмет</a:t>
            </a:r>
            <a:r>
              <a:rPr lang="ru-RU" altLang="ru-RU" sz="2800" i="1" dirty="0"/>
              <a:t> обучался грамоте у аульного муллы. </a:t>
            </a:r>
            <a:r>
              <a:rPr lang="ru-RU" altLang="ru-RU" sz="2800" i="1" dirty="0" err="1"/>
              <a:t>А.Байтурсунов</a:t>
            </a:r>
            <a:r>
              <a:rPr lang="ru-RU" altLang="ru-RU" sz="2800" i="1" dirty="0"/>
              <a:t>, с большими трудностями и лишениями окончив курс Тургайского училища, в 1891 году задумывает попасть в Оренбург для продолжения образования. Как Ломоносов, </a:t>
            </a:r>
            <a:r>
              <a:rPr lang="ru-RU" altLang="ru-RU" sz="2800" i="1" dirty="0" err="1"/>
              <a:t>А.Байтурсунов</a:t>
            </a:r>
            <a:r>
              <a:rPr lang="ru-RU" altLang="ru-RU" sz="2800" i="1" dirty="0"/>
              <a:t> со случайными попутчиками добирается до Оренбурга и поступает в киргизскую учительскую школу.  Четырехлетнее пребывание в Оренбурге и ежегодное возвращение на каникулы в Тургайский уезд и обратная езда в Оренбург проходят для него в крайне затруднительных обстоятельствах, сопряженных с большой материальной нуждой, однако настойчивая натура </a:t>
            </a:r>
            <a:r>
              <a:rPr lang="ru-RU" altLang="ru-RU" sz="2800" i="1" dirty="0" err="1"/>
              <a:t>А.Байтурсунова</a:t>
            </a:r>
            <a:r>
              <a:rPr lang="ru-RU" altLang="ru-RU" sz="2800" i="1" dirty="0"/>
              <a:t> переносит встречавшиеся лишения и, перебиваясь "с хлеба на воду", в 1895 году он кончает курс учительской школы. </a:t>
            </a:r>
          </a:p>
          <a:p>
            <a:endParaRPr lang="ru-RU" dirty="0"/>
          </a:p>
        </p:txBody>
      </p:sp>
      <p:pic>
        <p:nvPicPr>
          <p:cNvPr id="4" name="Picture 7" descr="1291975669_axmet-bajtursyno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0"/>
            <a:ext cx="3893438" cy="3583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02981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7931224" cy="5330992"/>
          </a:xfrm>
        </p:spPr>
        <p:txBody>
          <a:bodyPr>
            <a:normAutofit fontScale="77500" lnSpcReduction="20000"/>
          </a:bodyPr>
          <a:lstStyle/>
          <a:p>
            <a:pPr marL="0" lvl="0" indent="3429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28 января 2021 года исполняется 148 лет со дня рождения государственного деятеля, ученого, просветителя, поэта, публициста, реформатора национальной письменности, основоположника казахской лингвистики и литературоведения – Ахмета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Байтурсынова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28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lvl="0" indent="3429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1998 торжественно отмечалось 125-летие со дня рождения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А.Байтурсынова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28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lvl="0" indent="3429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Интересные сведения можно почерпнуть из фондов Личного архива и Личной Библиотеки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Елбасы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dirty="0">
              <a:solidFill>
                <a:srgbClr val="000000"/>
              </a:solidFill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lvl="0" indent="3429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«...Сегодняшний день особый, мы отдаем дань глубокого уважения и памяти нашему учителю, мечтавшему о счастье своего народа. Мы все – ученики великого наставника Ахмета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Байтурсынова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. Главное, чему он учил и учит – умение быть человеком, гражданином, единым народом...», – отметил Президент Республики Казахстан Н.А. Назарбаев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 .</a:t>
            </a:r>
            <a:endParaRPr lang="ru-RU" sz="4000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5157192"/>
            <a:ext cx="8991600" cy="17008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1556792"/>
          <a:ext cx="7381056" cy="3816424"/>
        </p:xfrm>
        <a:graphic>
          <a:graphicData uri="http://schemas.openxmlformats.org/drawingml/2006/table">
            <a:tbl>
              <a:tblPr/>
              <a:tblGrid>
                <a:gridCol w="39874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935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9082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Вклад в казахскую письменность и основы языка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Вклад общественно-политическую жизнь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449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6328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Каждый самостоятельно делает вывод: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79512" y="159028"/>
            <a:ext cx="734481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Задание 2: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Используя содержание текста, приведите 3 аргумента в пользу вклада А.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Байтурсынова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казахскую письменность и общественно-политическую жизнь. Делают свои собственные выводы.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 advTm="1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4860032" y="457200"/>
            <a:ext cx="410445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Задание№3</a:t>
            </a:r>
            <a:endParaRPr lang="ru-RU" sz="18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Используя предоставленную информацию, докажите, что </a:t>
            </a:r>
            <a:r>
              <a:rPr lang="ru-RU" sz="1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А.Байтурсынов</a:t>
            </a:r>
            <a:r>
              <a:rPr lang="ru-RU" sz="1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является «учителем нации» при помощи приема «</a:t>
            </a:r>
            <a:r>
              <a:rPr lang="ru-RU" sz="1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ПОПС-формула</a:t>
            </a:r>
            <a:r>
              <a:rPr lang="ru-RU" sz="1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Позиция (в чем заключается ваша позиция) Я считаю так, ....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Обоснование (на чем обосновывается довод в поддержку вашей позиции)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потому что, ……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Пример (факты иллюстрирующие ваш довод) …. Я могу доказать это на следующем примере ....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Следствие (вывод, что надо сделать, призыв к действию) ….. исходя из этого, я делаю вывод о том, что…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Program Files\Call Of Duty.Black Ops 2.Digital Deluxe.v 1.0.0.1\Desktop\бастауыш\ace2d3abd00e9ad0b5c7e5fef263a2e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4038600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038600" y="0"/>
            <a:ext cx="4853880" cy="626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b="1" dirty="0">
                <a:solidFill>
                  <a:srgbClr val="C00000"/>
                </a:solidFill>
              </a:rPr>
              <a:t>      Первая книга </a:t>
            </a:r>
            <a:r>
              <a:rPr lang="ru-RU" sz="1800" b="1" dirty="0" err="1">
                <a:solidFill>
                  <a:srgbClr val="C00000"/>
                </a:solidFill>
              </a:rPr>
              <a:t>Байтурсынова</a:t>
            </a:r>
            <a:r>
              <a:rPr lang="ru-RU" sz="1800" b="1" dirty="0">
                <a:solidFill>
                  <a:srgbClr val="C00000"/>
                </a:solidFill>
              </a:rPr>
              <a:t> “</a:t>
            </a:r>
            <a:r>
              <a:rPr lang="ru-RU" sz="1800" b="1" dirty="0" err="1">
                <a:solidFill>
                  <a:srgbClr val="C00000"/>
                </a:solidFill>
              </a:rPr>
              <a:t>Қырық мысал</a:t>
            </a:r>
            <a:r>
              <a:rPr lang="ru-RU" sz="1800" b="1" dirty="0">
                <a:solidFill>
                  <a:srgbClr val="C00000"/>
                </a:solidFill>
              </a:rPr>
              <a:t>” (“Сорок басен”) вышла в 1909. В ней автор бичует колонизаторскую политику России, произвол, насилие властей. Взяв за основу традиционные сюжеты басен Крылова и Абая, создал ряд оригинальных произведений, в которых жанр басни обрел национальные черты. </a:t>
            </a:r>
          </a:p>
          <a:p>
            <a:pPr algn="just"/>
            <a:r>
              <a:rPr lang="ru-RU" sz="1800" b="1" dirty="0">
                <a:solidFill>
                  <a:srgbClr val="C00000"/>
                </a:solidFill>
              </a:rPr>
              <a:t>       Гражданская идея-мечта </a:t>
            </a:r>
            <a:r>
              <a:rPr lang="ru-RU" sz="1800" b="1" dirty="0" err="1">
                <a:solidFill>
                  <a:srgbClr val="C00000"/>
                </a:solidFill>
              </a:rPr>
              <a:t>Байтурсынова</a:t>
            </a:r>
            <a:r>
              <a:rPr lang="ru-RU" sz="1800" b="1" dirty="0">
                <a:solidFill>
                  <a:srgbClr val="C00000"/>
                </a:solidFill>
              </a:rPr>
              <a:t> выражена в книге “</a:t>
            </a:r>
            <a:r>
              <a:rPr lang="ru-RU" sz="1800" b="1" dirty="0" err="1">
                <a:solidFill>
                  <a:srgbClr val="C00000"/>
                </a:solidFill>
              </a:rPr>
              <a:t>Маса</a:t>
            </a:r>
            <a:r>
              <a:rPr lang="ru-RU" sz="1800" b="1" dirty="0">
                <a:solidFill>
                  <a:srgbClr val="C00000"/>
                </a:solidFill>
              </a:rPr>
              <a:t>” (“Комар”, 1911) — приобщать народ к знаниям и трудолюбию, способствовать развитию искусства, повышению культуры. Поэт призывает избавиться от невежества, равнодушия и халатности. Продолжая и развивая просветительские и критические традиции </a:t>
            </a:r>
            <a:r>
              <a:rPr lang="ru-RU" sz="1800" b="1" dirty="0" err="1">
                <a:solidFill>
                  <a:srgbClr val="C00000"/>
                </a:solidFill>
              </a:rPr>
              <a:t>Абая.Байтурсынов</a:t>
            </a:r>
            <a:r>
              <a:rPr lang="ru-RU" sz="1800" b="1" dirty="0">
                <a:solidFill>
                  <a:srgbClr val="C00000"/>
                </a:solidFill>
              </a:rPr>
              <a:t> поднял казахскую литературу на новый уровень. </a:t>
            </a:r>
          </a:p>
        </p:txBody>
      </p:sp>
      <p:pic>
        <p:nvPicPr>
          <p:cNvPr id="5" name="Содержимое 3" descr="zRA78oYoM0Z09i7uT2c1IzsgmTCet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3962400" cy="6324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002060"/>
                </a:solidFill>
              </a:rPr>
              <a:t>Статья “Главный казахский поэт” — одна из первых исследовательских работ </a:t>
            </a:r>
            <a:r>
              <a:rPr lang="ru-RU" sz="2800" b="1" dirty="0" err="1">
                <a:solidFill>
                  <a:srgbClr val="002060"/>
                </a:solidFill>
              </a:rPr>
              <a:t>Байтурсынова</a:t>
            </a:r>
            <a:r>
              <a:rPr lang="ru-RU" sz="2800" b="1" dirty="0">
                <a:solidFill>
                  <a:srgbClr val="002060"/>
                </a:solidFill>
              </a:rPr>
              <a:t> в области национального литературоведения. В ней рассматриваются историческая миссия Абая, самобытность и духовное богатство наследия поэта, раскрывается значение его произведений. </a:t>
            </a:r>
          </a:p>
          <a:p>
            <a:pPr algn="just"/>
            <a:endParaRPr lang="ru-RU" sz="2800" b="1" dirty="0">
              <a:solidFill>
                <a:srgbClr val="002060"/>
              </a:solidFill>
            </a:endParaRPr>
          </a:p>
          <a:p>
            <a:pPr algn="just"/>
            <a:r>
              <a:rPr lang="ru-RU" sz="2800" b="1" dirty="0">
                <a:solidFill>
                  <a:srgbClr val="002060"/>
                </a:solidFill>
              </a:rPr>
              <a:t>        </a:t>
            </a:r>
            <a:r>
              <a:rPr lang="ru-RU" sz="2800" b="1" dirty="0" err="1">
                <a:solidFill>
                  <a:srgbClr val="002060"/>
                </a:solidFill>
              </a:rPr>
              <a:t>“Әдебиет танытқыш” </a:t>
            </a:r>
            <a:r>
              <a:rPr lang="ru-RU" sz="2800" b="1" dirty="0">
                <a:solidFill>
                  <a:srgbClr val="002060"/>
                </a:solidFill>
              </a:rPr>
              <a:t>(1926) — первый фундамент научно-теоретического труда на казахском языке, в котором дано точное определение истории, теории и критики литературы, методологии, приведена в систему казахская  литературоведческая наука. </a:t>
            </a:r>
          </a:p>
          <a:p>
            <a:pPr algn="just"/>
            <a:endParaRPr lang="ru-RU" sz="2800" b="1" dirty="0">
              <a:solidFill>
                <a:srgbClr val="002060"/>
              </a:solidFill>
            </a:endParaRPr>
          </a:p>
          <a:p>
            <a:pPr algn="just"/>
            <a:r>
              <a:rPr lang="ru-RU" sz="2800" b="1" dirty="0">
                <a:solidFill>
                  <a:srgbClr val="002060"/>
                </a:solidFill>
              </a:rPr>
              <a:t>        </a:t>
            </a:r>
            <a:r>
              <a:rPr lang="ru-RU" sz="2800" b="1" dirty="0" err="1">
                <a:solidFill>
                  <a:srgbClr val="002060"/>
                </a:solidFill>
              </a:rPr>
              <a:t>Байтурсынов</a:t>
            </a:r>
            <a:r>
              <a:rPr lang="ru-RU" sz="2800" b="1" dirty="0">
                <a:solidFill>
                  <a:srgbClr val="002060"/>
                </a:solidFill>
              </a:rPr>
              <a:t> изучал литературное наследие, устное народное творчество и издал отдельную книгу, куда вошли оригинальное художественное произведение — сказание “Ер </a:t>
            </a:r>
            <a:r>
              <a:rPr lang="ru-RU" sz="2800" b="1" dirty="0" err="1">
                <a:solidFill>
                  <a:srgbClr val="002060"/>
                </a:solidFill>
              </a:rPr>
              <a:t>Сайын</a:t>
            </a:r>
            <a:r>
              <a:rPr lang="ru-RU" sz="2800" b="1" dirty="0">
                <a:solidFill>
                  <a:srgbClr val="002060"/>
                </a:solidFill>
              </a:rPr>
              <a:t>” (1923) и сборник “23 </a:t>
            </a:r>
            <a:r>
              <a:rPr lang="ru-RU" sz="2800" b="1" dirty="0" err="1">
                <a:solidFill>
                  <a:srgbClr val="002060"/>
                </a:solidFill>
              </a:rPr>
              <a:t>жоқтау</a:t>
            </a:r>
            <a:r>
              <a:rPr lang="ru-RU" sz="2800" b="1" dirty="0">
                <a:solidFill>
                  <a:srgbClr val="002060"/>
                </a:solidFill>
              </a:rPr>
              <a:t>” (плачи, поминальные обрядовые песни) (1926). 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05200" y="381000"/>
            <a:ext cx="5334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</a:rPr>
              <a:t>         </a:t>
            </a:r>
            <a:r>
              <a:rPr lang="ru-RU" b="1" dirty="0" err="1">
                <a:solidFill>
                  <a:srgbClr val="002060"/>
                </a:solidFill>
              </a:rPr>
              <a:t>Байтурсынов</a:t>
            </a:r>
            <a:r>
              <a:rPr lang="ru-RU" b="1" dirty="0">
                <a:solidFill>
                  <a:srgbClr val="002060"/>
                </a:solidFill>
              </a:rPr>
              <a:t> — основоположник казахской профессиональной журналистики. 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         </a:t>
            </a:r>
            <a:r>
              <a:rPr lang="ru-RU" b="1" dirty="0" err="1">
                <a:solidFill>
                  <a:srgbClr val="002060"/>
                </a:solidFill>
              </a:rPr>
              <a:t>“Оқу құралы” </a:t>
            </a:r>
            <a:r>
              <a:rPr lang="ru-RU" b="1" dirty="0">
                <a:solidFill>
                  <a:srgbClr val="002060"/>
                </a:solidFill>
              </a:rPr>
              <a:t>(“Учебное пособие”, 1912) — один из первых букварей, написанных на казахском языке; до 1925 несколько раз переиздавался.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        “</a:t>
            </a:r>
            <a:r>
              <a:rPr lang="ru-RU" b="1" dirty="0" err="1">
                <a:solidFill>
                  <a:srgbClr val="002060"/>
                </a:solidFill>
              </a:rPr>
              <a:t>Тiл</a:t>
            </a:r>
            <a:r>
              <a:rPr lang="ru-RU" b="1" dirty="0">
                <a:solidFill>
                  <a:srgbClr val="002060"/>
                </a:solidFill>
              </a:rPr>
              <a:t> — </a:t>
            </a:r>
            <a:r>
              <a:rPr lang="ru-RU" b="1" dirty="0" err="1">
                <a:solidFill>
                  <a:srgbClr val="002060"/>
                </a:solidFill>
              </a:rPr>
              <a:t>құрал” </a:t>
            </a:r>
            <a:r>
              <a:rPr lang="ru-RU" b="1" dirty="0">
                <a:solidFill>
                  <a:srgbClr val="002060"/>
                </a:solidFill>
              </a:rPr>
              <a:t>— первое учебное пособие по казахскому языку, в котором дано определение лингвистическим понятиям, а также исследована и систематизирована языковая структура. Состоит из следующих частей: Морфология (1914), Фонетика (1915), Синтаксис (1916).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        </a:t>
            </a:r>
            <a:r>
              <a:rPr lang="ru-RU" b="1" dirty="0" err="1">
                <a:solidFill>
                  <a:srgbClr val="002060"/>
                </a:solidFill>
              </a:rPr>
              <a:t>Байтурсынов</a:t>
            </a:r>
            <a:r>
              <a:rPr lang="ru-RU" b="1" dirty="0">
                <a:solidFill>
                  <a:srgbClr val="002060"/>
                </a:solidFill>
              </a:rPr>
              <a:t> сформулировал грамматическую терминологию: имя существительное, глагол, местоимение, междометие, наречие, подлежащее, сказуемое, обстоятельство, служебные слова, часть речи, предложение, сложное предложение, обращение и другие.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       </a:t>
            </a:r>
            <a:r>
              <a:rPr lang="ru-RU" b="1" dirty="0" err="1">
                <a:solidFill>
                  <a:srgbClr val="002060"/>
                </a:solidFill>
              </a:rPr>
              <a:t>Байтурсыновым</a:t>
            </a:r>
            <a:r>
              <a:rPr lang="ru-RU" b="1" dirty="0">
                <a:solidFill>
                  <a:srgbClr val="002060"/>
                </a:solidFill>
              </a:rPr>
              <a:t> также написано практическое руководство для учителей “</a:t>
            </a:r>
            <a:r>
              <a:rPr lang="ru-RU" b="1" dirty="0" err="1">
                <a:solidFill>
                  <a:srgbClr val="002060"/>
                </a:solidFill>
              </a:rPr>
              <a:t>Тiл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жұмсар</a:t>
            </a:r>
            <a:r>
              <a:rPr lang="ru-RU" b="1" dirty="0">
                <a:solidFill>
                  <a:srgbClr val="002060"/>
                </a:solidFill>
              </a:rPr>
              <a:t>” и учебное пособие “</a:t>
            </a:r>
            <a:r>
              <a:rPr lang="ru-RU" b="1" dirty="0" err="1">
                <a:solidFill>
                  <a:srgbClr val="002060"/>
                </a:solidFill>
              </a:rPr>
              <a:t>Баяншы</a:t>
            </a:r>
            <a:r>
              <a:rPr lang="ru-RU" b="1" dirty="0">
                <a:solidFill>
                  <a:srgbClr val="002060"/>
                </a:solidFill>
              </a:rPr>
              <a:t>”. </a:t>
            </a:r>
          </a:p>
        </p:txBody>
      </p:sp>
      <p:pic>
        <p:nvPicPr>
          <p:cNvPr id="19457" name="Picture 1" descr="C:\Program Files\Call Of Duty.Black Ops 2.Digital Deluxe.v 1.0.0.1\Desktop\бастауыш\akhmet_bajtursyn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14400"/>
            <a:ext cx="3200400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Подведение  итога урока словами </a:t>
            </a:r>
            <a:r>
              <a:rPr lang="ru-RU" b="1" dirty="0" err="1"/>
              <a:t>М.Ауэзова</a:t>
            </a:r>
            <a:r>
              <a:rPr lang="ru-RU" b="1" dirty="0"/>
              <a:t>.</a:t>
            </a:r>
            <a:endParaRPr lang="ru-RU" dirty="0"/>
          </a:p>
          <a:p>
            <a:r>
              <a:rPr lang="ru-RU" b="1" dirty="0"/>
              <a:t>«</a:t>
            </a:r>
            <a:r>
              <a:rPr lang="ru-RU" dirty="0"/>
              <a:t>Мы могли бы забыть, да вот история не может допустить забвения Ахмета за дела и преданность выбранному политическому пути; за то, что сделала газета «</a:t>
            </a:r>
            <a:r>
              <a:rPr lang="ru-RU" dirty="0" err="1"/>
              <a:t>Қазақ</a:t>
            </a:r>
            <a:r>
              <a:rPr lang="ru-RU" dirty="0"/>
              <a:t>» казахам, плакавшим кровавыми слезами в 1916 году; за открытие казахских школ; за предельное внимание к родному языку; за литературное наследие: «Сорок басен», «</a:t>
            </a:r>
            <a:r>
              <a:rPr lang="ru-RU" dirty="0" err="1"/>
              <a:t>Маса</a:t>
            </a:r>
            <a:r>
              <a:rPr lang="ru-RU" dirty="0"/>
              <a:t>». Это знают все люди. С этим никто не спорит. Ахмета один из тех людей, чей вклад в дело казахского общества неоценим. Один из плодов его деятельности – идущая за ним молодежь, которая идет в открытые им школы. Молодая казахская литература считает его своим основателем. Перо Ахмета сыграло свою целительную роль».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949280"/>
            <a:ext cx="8686800" cy="57606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Памятник Ахмету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Байтурсынову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 городе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Костанае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Содержимое 3" descr="baitursynov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663825" y="620713"/>
            <a:ext cx="6480175" cy="4860925"/>
          </a:xfrm>
        </p:spPr>
      </p:pic>
      <p:pic>
        <p:nvPicPr>
          <p:cNvPr id="5" name="Рисунок 4" descr="tiekhnologhichieskaia-karta-starshiei-ghruppy-bilim-salasy-obrazovatiel-naia-oblast-poznaniie-kommunikatsiia-bolimi-razdiel-oznakomlieniie-s-okruzhaiushchim-razvitiie-riechi-tak-yryby-tiema-moi-rodnoi_13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548680"/>
            <a:ext cx="6371134" cy="4779465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949280"/>
            <a:ext cx="8083624" cy="36004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>
                <a:solidFill>
                  <a:schemeClr val="tx1"/>
                </a:solidFill>
              </a:rPr>
              <a:t>       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Костанайский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Государственный университет им. А.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Байтурсынова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Содержимое 3" descr="50_big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662238" y="476250"/>
            <a:ext cx="6481762" cy="5046663"/>
          </a:xfrm>
        </p:spPr>
      </p:pic>
    </p:spTree>
  </p:cSld>
  <p:clrMapOvr>
    <a:masterClrMapping/>
  </p:clrMapOvr>
  <p:transition spd="slow" advClick="0" advTm="7000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900igr.net/up/datas/176452/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410200" y="2971800"/>
            <a:ext cx="3581400" cy="30469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В 1988 </a:t>
            </a:r>
            <a:r>
              <a:rPr lang="ru-RU" sz="2400" dirty="0" err="1">
                <a:solidFill>
                  <a:schemeClr val="bg1"/>
                </a:solidFill>
              </a:rPr>
              <a:t>Байтурсынов</a:t>
            </a:r>
            <a:r>
              <a:rPr lang="ru-RU" sz="2400" dirty="0">
                <a:solidFill>
                  <a:schemeClr val="bg1"/>
                </a:solidFill>
              </a:rPr>
              <a:t> реабилитирован. В честь </a:t>
            </a:r>
            <a:r>
              <a:rPr lang="ru-RU" sz="2400" dirty="0" err="1">
                <a:solidFill>
                  <a:schemeClr val="bg1"/>
                </a:solidFill>
              </a:rPr>
              <a:t>Байтурсынова</a:t>
            </a:r>
            <a:r>
              <a:rPr lang="ru-RU" sz="2400" dirty="0">
                <a:solidFill>
                  <a:schemeClr val="bg1"/>
                </a:solidFill>
              </a:rPr>
              <a:t> названы улицы и школы Казахстана, Институт  языкознания, университет в городе </a:t>
            </a:r>
            <a:r>
              <a:rPr lang="ru-RU" sz="2400" dirty="0" err="1">
                <a:solidFill>
                  <a:schemeClr val="bg1"/>
                </a:solidFill>
              </a:rPr>
              <a:t>Костанай</a:t>
            </a:r>
            <a:r>
              <a:rPr lang="ru-RU" sz="2400" dirty="0">
                <a:solidFill>
                  <a:schemeClr val="bg1"/>
                </a:solidFill>
              </a:rPr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70</TotalTime>
  <Words>877</Words>
  <Application>Microsoft Office PowerPoint</Application>
  <PresentationFormat>Экран (4:3)</PresentationFormat>
  <Paragraphs>69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Times New Roman</vt:lpstr>
      <vt:lpstr>Verdana</vt:lpstr>
      <vt:lpstr>Wingdings 2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    Проблемный вопрос: Почему Елбасы Н.А. Назарбаев назвал А.Байтурсынова Учителем нации?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01</cp:lastModifiedBy>
  <cp:revision>11</cp:revision>
  <dcterms:created xsi:type="dcterms:W3CDTF">2021-02-23T02:30:18Z</dcterms:created>
  <dcterms:modified xsi:type="dcterms:W3CDTF">2022-09-09T06:35:04Z</dcterms:modified>
</cp:coreProperties>
</file>