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Lst>
  <p:sldSz cx="9144000" cy="6858000" type="screen4x3"/>
  <p:notesSz cx="6858000" cy="9144000"/>
  <p:defaultTextStyle>
    <a:defPPr>
      <a:defRPr lang="en-US"/>
    </a:defPPr>
    <a:lvl1pPr marL="0" algn="l" defTabSz="914400" rtl="0" latinLnBrk="0">
      <a:defRPr sz="1800" kern="1200">
        <a:solidFill>
          <a:schemeClr val="tx1"/>
        </a:solidFill>
        <a:latin typeface="+mn-lt"/>
        <a:ea typeface="+mn-ea"/>
        <a:cs typeface="+mn-cs"/>
      </a:defRPr>
    </a:lvl1pPr>
    <a:lvl2pPr marL="457200" algn="l" defTabSz="914400" rtl="0" latinLnBrk="0">
      <a:defRPr sz="1800" kern="1200">
        <a:solidFill>
          <a:schemeClr val="tx1"/>
        </a:solidFill>
        <a:latin typeface="+mn-lt"/>
        <a:ea typeface="+mn-ea"/>
        <a:cs typeface="+mn-cs"/>
      </a:defRPr>
    </a:lvl2pPr>
    <a:lvl3pPr marL="914400" algn="l" defTabSz="914400" rtl="0" latinLnBrk="0">
      <a:defRPr sz="1800" kern="1200">
        <a:solidFill>
          <a:schemeClr val="tx1"/>
        </a:solidFill>
        <a:latin typeface="+mn-lt"/>
        <a:ea typeface="+mn-ea"/>
        <a:cs typeface="+mn-cs"/>
      </a:defRPr>
    </a:lvl3pPr>
    <a:lvl4pPr marL="1371600" algn="l" defTabSz="914400" rtl="0" latinLnBrk="0">
      <a:defRPr sz="1800" kern="1200">
        <a:solidFill>
          <a:schemeClr val="tx1"/>
        </a:solidFill>
        <a:latin typeface="+mn-lt"/>
        <a:ea typeface="+mn-ea"/>
        <a:cs typeface="+mn-cs"/>
      </a:defRPr>
    </a:lvl4pPr>
    <a:lvl5pPr marL="1828800" algn="l" defTabSz="914400" rtl="0" latinLnBrk="0">
      <a:defRPr sz="1800" kern="1200">
        <a:solidFill>
          <a:schemeClr val="tx1"/>
        </a:solidFill>
        <a:latin typeface="+mn-lt"/>
        <a:ea typeface="+mn-ea"/>
        <a:cs typeface="+mn-cs"/>
      </a:defRPr>
    </a:lvl5pPr>
    <a:lvl6pPr marL="2286000" algn="l" defTabSz="914400" rtl="0" latinLnBrk="0">
      <a:defRPr sz="1800" kern="1200">
        <a:solidFill>
          <a:schemeClr val="tx1"/>
        </a:solidFill>
        <a:latin typeface="+mn-lt"/>
        <a:ea typeface="+mn-ea"/>
        <a:cs typeface="+mn-cs"/>
      </a:defRPr>
    </a:lvl6pPr>
    <a:lvl7pPr marL="2743200" algn="l" defTabSz="914400" rtl="0" latinLnBrk="0">
      <a:defRPr sz="1800" kern="1200">
        <a:solidFill>
          <a:schemeClr val="tx1"/>
        </a:solidFill>
        <a:latin typeface="+mn-lt"/>
        <a:ea typeface="+mn-ea"/>
        <a:cs typeface="+mn-cs"/>
      </a:defRPr>
    </a:lvl7pPr>
    <a:lvl8pPr marL="3200400" algn="l" defTabSz="914400" rtl="0" latinLnBrk="0">
      <a:defRPr sz="1800" kern="1200">
        <a:solidFill>
          <a:schemeClr val="tx1"/>
        </a:solidFill>
        <a:latin typeface="+mn-lt"/>
        <a:ea typeface="+mn-ea"/>
        <a:cs typeface="+mn-cs"/>
      </a:defRPr>
    </a:lvl8pPr>
    <a:lvl9pPr marL="3657600" algn="l" defTabSz="914400" rtl="0" latinLnBrk="0">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56" d="100"/>
          <a:sy n="56" d="100"/>
        </p:scale>
        <p:origin x="-1518" y="-84"/>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EAF463A-BC7C-46EE-9F1E-7F377CCA4891}" type="datetimeFigureOut">
              <a:rPr lang="en-US" smtClean="0"/>
              <a:pPr/>
              <a:t>6/19/2021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EAF463A-BC7C-46EE-9F1E-7F377CCA4891}" type="datetimeFigureOut">
              <a:rPr lang="en-US" smtClean="0"/>
              <a:pPr/>
              <a:t>6/19/2021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EAF463A-BC7C-46EE-9F1E-7F377CCA4891}" type="datetimeFigureOut">
              <a:rPr lang="en-US" smtClean="0"/>
              <a:pPr/>
              <a:t>6/19/2021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EAF463A-BC7C-46EE-9F1E-7F377CCA4891}" type="datetimeFigureOut">
              <a:rPr lang="en-US" smtClean="0"/>
              <a:pPr/>
              <a:t>6/19/2021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EAF463A-BC7C-46EE-9F1E-7F377CCA4891}" type="datetimeFigureOut">
              <a:rPr lang="en-US" smtClean="0"/>
              <a:pPr/>
              <a:t>6/19/2021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EAF463A-BC7C-46EE-9F1E-7F377CCA4891}" type="datetimeFigureOut">
              <a:rPr lang="en-US" smtClean="0"/>
              <a:pPr/>
              <a:t>6/19/2021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EAF463A-BC7C-46EE-9F1E-7F377CCA4891}" type="datetimeFigureOut">
              <a:rPr lang="en-US" smtClean="0"/>
              <a:pPr/>
              <a:t>6/19/2021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EAF463A-BC7C-46EE-9F1E-7F377CCA4891}" type="datetimeFigureOut">
              <a:rPr lang="en-US" smtClean="0"/>
              <a:pPr/>
              <a:t>6/19/2021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EAF463A-BC7C-46EE-9F1E-7F377CCA4891}" type="datetimeFigureOut">
              <a:rPr lang="en-US" smtClean="0"/>
              <a:pPr/>
              <a:t>6/19/2021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EAF463A-BC7C-46EE-9F1E-7F377CCA4891}" type="datetimeFigureOut">
              <a:rPr lang="en-US" smtClean="0"/>
              <a:pPr/>
              <a:t>6/19/2021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add title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EAF463A-BC7C-46EE-9F1E-7F377CCA4891}" type="datetimeFigureOut">
              <a:rPr lang="en-US" smtClean="0"/>
              <a:pPr/>
              <a:t>6/19/2021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EAF463A-BC7C-46EE-9F1E-7F377CCA4891}" type="datetimeFigureOut">
              <a:rPr lang="en-US" smtClean="0"/>
              <a:pPr/>
              <a:t>6/19/2021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483448D-3A78-4528-A469-B745A65DA480}"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latinLnBrk="0">
        <a:spcBef>
          <a:spcPct val="0"/>
        </a:spcBef>
        <a:buNone/>
        <a:defRPr sz="4400" kern="1200">
          <a:solidFill>
            <a:schemeClr val="tx1"/>
          </a:solidFill>
          <a:latin typeface="+mj-lt"/>
          <a:ea typeface="+mj-ea"/>
          <a:cs typeface="+mj-cs"/>
        </a:defRPr>
      </a:lvl1pPr>
    </p:titleStyle>
    <p:bodyStyle>
      <a:lvl1pPr marL="342900" indent="-342900" algn="l" defTabSz="914400" rtl="0" latinLnBrk="0">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latinLnBrk="0">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latinLnBrk="0">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latinLnBrk="0">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latinLnBrk="0">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latinLnBrk="0">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latinLnBrk="0">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latinLnBrk="0">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latinLnBrk="0">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latinLnBrk="0">
        <a:defRPr sz="1800" kern="1200">
          <a:solidFill>
            <a:schemeClr val="tx1"/>
          </a:solidFill>
          <a:latin typeface="+mn-lt"/>
          <a:ea typeface="+mn-ea"/>
          <a:cs typeface="+mn-cs"/>
        </a:defRPr>
      </a:lvl1pPr>
      <a:lvl2pPr marL="457200" algn="l" defTabSz="914400" rtl="0" latinLnBrk="0">
        <a:defRPr sz="1800" kern="1200">
          <a:solidFill>
            <a:schemeClr val="tx1"/>
          </a:solidFill>
          <a:latin typeface="+mn-lt"/>
          <a:ea typeface="+mn-ea"/>
          <a:cs typeface="+mn-cs"/>
        </a:defRPr>
      </a:lvl2pPr>
      <a:lvl3pPr marL="914400" algn="l" defTabSz="914400" rtl="0" latinLnBrk="0">
        <a:defRPr sz="1800" kern="1200">
          <a:solidFill>
            <a:schemeClr val="tx1"/>
          </a:solidFill>
          <a:latin typeface="+mn-lt"/>
          <a:ea typeface="+mn-ea"/>
          <a:cs typeface="+mn-cs"/>
        </a:defRPr>
      </a:lvl3pPr>
      <a:lvl4pPr marL="1371600" algn="l" defTabSz="914400" rtl="0" latinLnBrk="0">
        <a:defRPr sz="1800" kern="1200">
          <a:solidFill>
            <a:schemeClr val="tx1"/>
          </a:solidFill>
          <a:latin typeface="+mn-lt"/>
          <a:ea typeface="+mn-ea"/>
          <a:cs typeface="+mn-cs"/>
        </a:defRPr>
      </a:lvl4pPr>
      <a:lvl5pPr marL="1828800" algn="l" defTabSz="914400" rtl="0" latinLnBrk="0">
        <a:defRPr sz="1800" kern="1200">
          <a:solidFill>
            <a:schemeClr val="tx1"/>
          </a:solidFill>
          <a:latin typeface="+mn-lt"/>
          <a:ea typeface="+mn-ea"/>
          <a:cs typeface="+mn-cs"/>
        </a:defRPr>
      </a:lvl5pPr>
      <a:lvl6pPr marL="2286000" algn="l" defTabSz="914400" rtl="0" latinLnBrk="0">
        <a:defRPr sz="1800" kern="1200">
          <a:solidFill>
            <a:schemeClr val="tx1"/>
          </a:solidFill>
          <a:latin typeface="+mn-lt"/>
          <a:ea typeface="+mn-ea"/>
          <a:cs typeface="+mn-cs"/>
        </a:defRPr>
      </a:lvl6pPr>
      <a:lvl7pPr marL="2743200" algn="l" defTabSz="914400" rtl="0" latinLnBrk="0">
        <a:defRPr sz="1800" kern="1200">
          <a:solidFill>
            <a:schemeClr val="tx1"/>
          </a:solidFill>
          <a:latin typeface="+mn-lt"/>
          <a:ea typeface="+mn-ea"/>
          <a:cs typeface="+mn-cs"/>
        </a:defRPr>
      </a:lvl7pPr>
      <a:lvl8pPr marL="3200400" algn="l" defTabSz="914400" rtl="0" latinLnBrk="0">
        <a:defRPr sz="1800" kern="1200">
          <a:solidFill>
            <a:schemeClr val="tx1"/>
          </a:solidFill>
          <a:latin typeface="+mn-lt"/>
          <a:ea typeface="+mn-ea"/>
          <a:cs typeface="+mn-cs"/>
        </a:defRPr>
      </a:lvl8pPr>
      <a:lvl9pPr marL="3657600" algn="l" defTabSz="914400" rtl="0" latinLnBrk="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https://ds03.infourok.ru/uploads/ex/05e9/00031328-7b7ef23d/img9.jpg" TargetMode="Externa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8" Type="http://schemas.openxmlformats.org/officeDocument/2006/relationships/image" Target="../media/image11.jpeg"/><Relationship Id="rId3" Type="http://schemas.openxmlformats.org/officeDocument/2006/relationships/image" Target="../media/image6.jpeg"/><Relationship Id="rId7" Type="http://schemas.openxmlformats.org/officeDocument/2006/relationships/image" Target="../media/image10.jpe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jpeg"/></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13.jpeg"/></Relationships>
</file>

<file path=ppt/slides/_rels/slide9.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6" name="Picture 4"/>
          <p:cNvPicPr>
            <a:picLocks noChangeAspect="1" noChangeArrowheads="1"/>
          </p:cNvPicPr>
          <p:nvPr/>
        </p:nvPicPr>
        <p:blipFill>
          <a:blip r:embed="rId2"/>
          <a:srcRect/>
          <a:stretch>
            <a:fillRect/>
          </a:stretch>
        </p:blipFill>
        <p:spPr bwMode="auto">
          <a:xfrm>
            <a:off x="0" y="0"/>
            <a:ext cx="9144000" cy="6858000"/>
          </a:xfrm>
          <a:prstGeom prst="rect">
            <a:avLst/>
          </a:prstGeom>
          <a:noFill/>
          <a:ln w="9525">
            <a:noFill/>
            <a:miter lim="800000"/>
            <a:headEnd/>
            <a:tailEnd/>
          </a:ln>
          <a:effectLst/>
        </p:spPr>
      </p:pic>
      <p:sp>
        <p:nvSpPr>
          <p:cNvPr id="8193" name="Rectangle 1"/>
          <p:cNvSpPr>
            <a:spLocks noChangeArrowheads="1"/>
          </p:cNvSpPr>
          <p:nvPr/>
        </p:nvSpPr>
        <p:spPr bwMode="auto">
          <a:xfrm>
            <a:off x="2590800" y="304800"/>
            <a:ext cx="6019800" cy="52322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kk-KZ" sz="1400" b="0" i="0"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«Ақмола облысы білім басқармасының  Жарқайың ауданы бойынша білім бөлімі Пятигор ауылының жалпы орта білім беретін мектебі» КММ</a:t>
            </a:r>
            <a:endParaRPr kumimoji="0" lang="kk-KZ" sz="1400" b="0" i="0" u="none" strike="noStrike" cap="none" normalizeH="0" baseline="0" dirty="0" smtClean="0">
              <a:ln>
                <a:noFill/>
              </a:ln>
              <a:solidFill>
                <a:srgbClr val="FF0000"/>
              </a:solidFill>
              <a:effectLst/>
              <a:latin typeface="Times New Roman" pitchFamily="18" charset="0"/>
              <a:cs typeface="Times New Roman" pitchFamily="18" charset="0"/>
            </a:endParaRPr>
          </a:p>
        </p:txBody>
      </p:sp>
      <p:sp>
        <p:nvSpPr>
          <p:cNvPr id="8194" name="Rectangle 2"/>
          <p:cNvSpPr>
            <a:spLocks noChangeArrowheads="1"/>
          </p:cNvSpPr>
          <p:nvPr/>
        </p:nvSpPr>
        <p:spPr bwMode="auto">
          <a:xfrm>
            <a:off x="2819400" y="1143000"/>
            <a:ext cx="4932377" cy="707886"/>
          </a:xfrm>
          <a:prstGeom prst="rect">
            <a:avLst/>
          </a:prstGeom>
          <a:solidFill>
            <a:srgbClr val="FFFFFF"/>
          </a:solid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kk-KZ" sz="20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Қазақ тілі пәні бойынша тілдік ауысым </a:t>
            </a:r>
            <a:r>
              <a:rPr lang="kk-KZ" sz="2000" b="1" dirty="0" smtClean="0">
                <a:latin typeface="Times New Roman" pitchFamily="18" charset="0"/>
                <a:ea typeface="Times New Roman" pitchFamily="18" charset="0"/>
                <a:cs typeface="Times New Roman" pitchFamily="18" charset="0"/>
              </a:rPr>
              <a:t>.</a:t>
            </a:r>
            <a:endParaRPr kumimoji="0" lang="ru-RU" sz="20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kk-KZ" sz="20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14.06.2021- 18.06.2021ж.</a:t>
            </a:r>
            <a:endParaRPr kumimoji="0" lang="kk-KZ" sz="2000" b="0" i="0" u="none" strike="noStrike" cap="none" normalizeH="0" baseline="0" dirty="0" smtClean="0">
              <a:ln>
                <a:noFill/>
              </a:ln>
              <a:solidFill>
                <a:schemeClr val="tx1"/>
              </a:solidFill>
              <a:effectLst/>
              <a:latin typeface="Times New Roman" pitchFamily="18" charset="0"/>
              <a:cs typeface="Times New Roman" pitchFamily="18" charset="0"/>
            </a:endParaRPr>
          </a:p>
        </p:txBody>
      </p:sp>
      <p:pic>
        <p:nvPicPr>
          <p:cNvPr id="8195" name="Picture 3"/>
          <p:cNvPicPr>
            <a:picLocks noChangeAspect="1" noChangeArrowheads="1"/>
          </p:cNvPicPr>
          <p:nvPr/>
        </p:nvPicPr>
        <p:blipFill>
          <a:blip r:embed="rId3"/>
          <a:srcRect/>
          <a:stretch>
            <a:fillRect/>
          </a:stretch>
        </p:blipFill>
        <p:spPr bwMode="auto">
          <a:xfrm>
            <a:off x="381000" y="381000"/>
            <a:ext cx="1487054" cy="1524000"/>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
        <p:nvSpPr>
          <p:cNvPr id="6" name="Прямоугольник 5"/>
          <p:cNvSpPr/>
          <p:nvPr/>
        </p:nvSpPr>
        <p:spPr>
          <a:xfrm>
            <a:off x="304800" y="2819400"/>
            <a:ext cx="8382000" cy="2862322"/>
          </a:xfrm>
          <a:prstGeom prst="rect">
            <a:avLst/>
          </a:prstGeom>
        </p:spPr>
        <p:txBody>
          <a:bodyPr wrap="square">
            <a:spAutoFit/>
          </a:bodyPr>
          <a:lstStyle/>
          <a:p>
            <a:r>
              <a:rPr lang="ru-RU" b="1" i="1" dirty="0" smtClean="0">
                <a:solidFill>
                  <a:srgbClr val="00B050"/>
                </a:solidFill>
                <a:latin typeface="Times New Roman" pitchFamily="18" charset="0"/>
                <a:cs typeface="Times New Roman" pitchFamily="18" charset="0"/>
              </a:rPr>
              <a:t> </a:t>
            </a:r>
            <a:r>
              <a:rPr lang="ru-RU" b="1" i="1" u="sng" dirty="0" err="1" smtClean="0">
                <a:solidFill>
                  <a:srgbClr val="00B050"/>
                </a:solidFill>
                <a:latin typeface="Times New Roman" pitchFamily="18" charset="0"/>
                <a:cs typeface="Times New Roman" pitchFamily="18" charset="0"/>
              </a:rPr>
              <a:t>М</a:t>
            </a:r>
            <a:r>
              <a:rPr lang="ru-RU" b="1" i="1" u="sng" dirty="0" err="1" smtClean="0">
                <a:solidFill>
                  <a:srgbClr val="00B050"/>
                </a:solidFill>
                <a:latin typeface="Times New Roman" pitchFamily="18" charset="0"/>
                <a:cs typeface="Times New Roman" pitchFamily="18" charset="0"/>
              </a:rPr>
              <a:t>ақсаты</a:t>
            </a:r>
            <a:r>
              <a:rPr lang="ru-RU" b="1" i="1" dirty="0" err="1" smtClean="0">
                <a:solidFill>
                  <a:srgbClr val="00B050"/>
                </a:solidFill>
                <a:latin typeface="Times New Roman" pitchFamily="18" charset="0"/>
                <a:cs typeface="Times New Roman" pitchFamily="18" charset="0"/>
              </a:rPr>
              <a:t>:</a:t>
            </a:r>
            <a:endParaRPr lang="ru-RU" b="1" i="1" dirty="0" smtClean="0">
              <a:solidFill>
                <a:srgbClr val="00B050"/>
              </a:solidFill>
              <a:latin typeface="Times New Roman" pitchFamily="18" charset="0"/>
              <a:cs typeface="Times New Roman" pitchFamily="18" charset="0"/>
            </a:endParaRPr>
          </a:p>
          <a:p>
            <a:r>
              <a:rPr lang="ru-RU" b="1" i="1" dirty="0" err="1" smtClean="0">
                <a:latin typeface="Times New Roman" pitchFamily="18" charset="0"/>
                <a:cs typeface="Times New Roman" pitchFamily="18" charset="0"/>
              </a:rPr>
              <a:t>қ</a:t>
            </a:r>
            <a:r>
              <a:rPr lang="ru-RU" b="1" i="1" dirty="0" err="1" smtClean="0">
                <a:latin typeface="Times New Roman" pitchFamily="18" charset="0"/>
                <a:cs typeface="Times New Roman" pitchFamily="18" charset="0"/>
              </a:rPr>
              <a:t>азақ </a:t>
            </a:r>
            <a:r>
              <a:rPr lang="ru-RU" b="1" i="1" dirty="0" err="1" smtClean="0">
                <a:latin typeface="Times New Roman" pitchFamily="18" charset="0"/>
                <a:cs typeface="Times New Roman" pitchFamily="18" charset="0"/>
              </a:rPr>
              <a:t>тілін</a:t>
            </a:r>
            <a:r>
              <a:rPr lang="ru-RU" b="1" i="1" dirty="0" smtClean="0">
                <a:latin typeface="Times New Roman" pitchFamily="18" charset="0"/>
                <a:cs typeface="Times New Roman" pitchFamily="18" charset="0"/>
              </a:rPr>
              <a:t> </a:t>
            </a:r>
            <a:r>
              <a:rPr lang="ru-RU" b="1" i="1" dirty="0" err="1" smtClean="0">
                <a:latin typeface="Times New Roman" pitchFamily="18" charset="0"/>
                <a:cs typeface="Times New Roman" pitchFamily="18" charset="0"/>
              </a:rPr>
              <a:t>мәдениеттер қарым-қатынасының аспабы</a:t>
            </a:r>
            <a:r>
              <a:rPr lang="ru-RU" b="1" i="1" dirty="0" smtClean="0">
                <a:latin typeface="Times New Roman" pitchFamily="18" charset="0"/>
                <a:cs typeface="Times New Roman" pitchFamily="18" charset="0"/>
              </a:rPr>
              <a:t> </a:t>
            </a:r>
            <a:r>
              <a:rPr lang="ru-RU" b="1" i="1" dirty="0" err="1" smtClean="0">
                <a:latin typeface="Times New Roman" pitchFamily="18" charset="0"/>
                <a:cs typeface="Times New Roman" pitchFamily="18" charset="0"/>
              </a:rPr>
              <a:t>ретінде</a:t>
            </a:r>
            <a:r>
              <a:rPr lang="ru-RU" b="1" i="1" dirty="0" smtClean="0">
                <a:latin typeface="Times New Roman" pitchFamily="18" charset="0"/>
                <a:cs typeface="Times New Roman" pitchFamily="18" charset="0"/>
              </a:rPr>
              <a:t> </a:t>
            </a:r>
            <a:r>
              <a:rPr lang="ru-RU" b="1" i="1" dirty="0" err="1" smtClean="0">
                <a:latin typeface="Times New Roman" pitchFamily="18" charset="0"/>
                <a:cs typeface="Times New Roman" pitchFamily="18" charset="0"/>
              </a:rPr>
              <a:t>қолдану;</a:t>
            </a:r>
            <a:endParaRPr lang="ru-RU" b="1" i="1" dirty="0" smtClean="0">
              <a:latin typeface="Times New Roman" pitchFamily="18" charset="0"/>
              <a:cs typeface="Times New Roman" pitchFamily="18" charset="0"/>
            </a:endParaRPr>
          </a:p>
          <a:p>
            <a:r>
              <a:rPr lang="ru-RU" b="1" i="1" dirty="0" err="1" smtClean="0">
                <a:latin typeface="Times New Roman" pitchFamily="18" charset="0"/>
                <a:cs typeface="Times New Roman" pitchFamily="18" charset="0"/>
              </a:rPr>
              <a:t>оқушылардың тілдік</a:t>
            </a:r>
            <a:r>
              <a:rPr lang="ru-RU" b="1" i="1" dirty="0" smtClean="0">
                <a:latin typeface="Times New Roman" pitchFamily="18" charset="0"/>
                <a:cs typeface="Times New Roman" pitchFamily="18" charset="0"/>
              </a:rPr>
              <a:t> </a:t>
            </a:r>
            <a:r>
              <a:rPr lang="ru-RU" b="1" i="1" dirty="0" err="1" smtClean="0">
                <a:latin typeface="Times New Roman" pitchFamily="18" charset="0"/>
                <a:cs typeface="Times New Roman" pitchFamily="18" charset="0"/>
              </a:rPr>
              <a:t>қабілеттерін дамыту</a:t>
            </a:r>
            <a:r>
              <a:rPr lang="ru-RU" b="1" i="1" dirty="0" smtClean="0">
                <a:latin typeface="Times New Roman" pitchFamily="18" charset="0"/>
                <a:cs typeface="Times New Roman" pitchFamily="18" charset="0"/>
              </a:rPr>
              <a:t>;</a:t>
            </a:r>
          </a:p>
          <a:p>
            <a:r>
              <a:rPr lang="ru-RU" b="1" i="1" dirty="0" err="1" smtClean="0">
                <a:latin typeface="Times New Roman" pitchFamily="18" charset="0"/>
                <a:cs typeface="Times New Roman" pitchFamily="18" charset="0"/>
              </a:rPr>
              <a:t>оқушылардың мәдениеттану </a:t>
            </a:r>
            <a:r>
              <a:rPr lang="ru-RU" b="1" i="1" dirty="0" smtClean="0">
                <a:latin typeface="Times New Roman" pitchFamily="18" charset="0"/>
                <a:cs typeface="Times New Roman" pitchFamily="18" charset="0"/>
              </a:rPr>
              <a:t>б</a:t>
            </a:r>
            <a:r>
              <a:rPr lang="en-US" b="1" i="1" dirty="0" err="1" smtClean="0">
                <a:latin typeface="Times New Roman" pitchFamily="18" charset="0"/>
                <a:cs typeface="Times New Roman" pitchFamily="18" charset="0"/>
              </a:rPr>
              <a:t>i</a:t>
            </a:r>
            <a:r>
              <a:rPr lang="ru-RU" b="1" i="1" dirty="0" smtClean="0">
                <a:latin typeface="Times New Roman" pitchFamily="18" charset="0"/>
                <a:cs typeface="Times New Roman" pitchFamily="18" charset="0"/>
              </a:rPr>
              <a:t>л</a:t>
            </a:r>
            <a:r>
              <a:rPr lang="en-US" b="1" i="1" dirty="0" err="1" smtClean="0">
                <a:latin typeface="Times New Roman" pitchFamily="18" charset="0"/>
                <a:cs typeface="Times New Roman" pitchFamily="18" charset="0"/>
              </a:rPr>
              <a:t>i</a:t>
            </a:r>
            <a:r>
              <a:rPr lang="ru-RU" b="1" i="1" dirty="0" err="1" smtClean="0">
                <a:latin typeface="Times New Roman" pitchFamily="18" charset="0"/>
                <a:cs typeface="Times New Roman" pitchFamily="18" charset="0"/>
              </a:rPr>
              <a:t>мдер</a:t>
            </a:r>
            <a:r>
              <a:rPr lang="en-US" b="1" i="1" dirty="0" err="1" smtClean="0">
                <a:latin typeface="Times New Roman" pitchFamily="18" charset="0"/>
                <a:cs typeface="Times New Roman" pitchFamily="18" charset="0"/>
              </a:rPr>
              <a:t>i</a:t>
            </a:r>
            <a:r>
              <a:rPr lang="ru-RU" b="1" i="1" dirty="0" err="1" smtClean="0">
                <a:latin typeface="Times New Roman" pitchFamily="18" charset="0"/>
                <a:cs typeface="Times New Roman" pitchFamily="18" charset="0"/>
              </a:rPr>
              <a:t>н</a:t>
            </a:r>
            <a:r>
              <a:rPr lang="ru-RU" b="1" i="1" dirty="0" smtClean="0">
                <a:latin typeface="Times New Roman" pitchFamily="18" charset="0"/>
                <a:cs typeface="Times New Roman" pitchFamily="18" charset="0"/>
              </a:rPr>
              <a:t>  </a:t>
            </a:r>
            <a:r>
              <a:rPr lang="ru-RU" b="1" i="1" dirty="0" err="1" smtClean="0">
                <a:latin typeface="Times New Roman" pitchFamily="18" charset="0"/>
                <a:cs typeface="Times New Roman" pitchFamily="18" charset="0"/>
              </a:rPr>
              <a:t>кеңейту  және мәдениет аралық  құзыреттілігін  құрастыруына мүмк</a:t>
            </a:r>
            <a:r>
              <a:rPr lang="en-US" b="1" i="1" dirty="0" err="1" smtClean="0">
                <a:latin typeface="Times New Roman" pitchFamily="18" charset="0"/>
                <a:cs typeface="Times New Roman" pitchFamily="18" charset="0"/>
              </a:rPr>
              <a:t>i</a:t>
            </a:r>
            <a:r>
              <a:rPr lang="ru-RU" b="1" i="1" dirty="0" err="1" smtClean="0">
                <a:latin typeface="Times New Roman" pitchFamily="18" charset="0"/>
                <a:cs typeface="Times New Roman" pitchFamily="18" charset="0"/>
              </a:rPr>
              <a:t>нд</a:t>
            </a:r>
            <a:r>
              <a:rPr lang="en-US" b="1" i="1" dirty="0" err="1" smtClean="0">
                <a:latin typeface="Times New Roman" pitchFamily="18" charset="0"/>
                <a:cs typeface="Times New Roman" pitchFamily="18" charset="0"/>
              </a:rPr>
              <a:t>i</a:t>
            </a:r>
            <a:r>
              <a:rPr lang="ru-RU" b="1" i="1" dirty="0" smtClean="0">
                <a:latin typeface="Times New Roman" pitchFamily="18" charset="0"/>
                <a:cs typeface="Times New Roman" pitchFamily="18" charset="0"/>
              </a:rPr>
              <a:t>к </a:t>
            </a:r>
            <a:r>
              <a:rPr lang="ru-RU" b="1" i="1" dirty="0" err="1" smtClean="0">
                <a:latin typeface="Times New Roman" pitchFamily="18" charset="0"/>
                <a:cs typeface="Times New Roman" pitchFamily="18" charset="0"/>
              </a:rPr>
              <a:t>туғызу</a:t>
            </a:r>
            <a:r>
              <a:rPr lang="ru-RU" b="1" i="1" dirty="0" smtClean="0">
                <a:latin typeface="Times New Roman" pitchFamily="18" charset="0"/>
                <a:cs typeface="Times New Roman" pitchFamily="18" charset="0"/>
              </a:rPr>
              <a:t>;</a:t>
            </a:r>
            <a:endParaRPr lang="ru-RU" b="1" i="1" dirty="0" smtClean="0">
              <a:latin typeface="Times New Roman" pitchFamily="18" charset="0"/>
              <a:cs typeface="Times New Roman" pitchFamily="18" charset="0"/>
            </a:endParaRPr>
          </a:p>
          <a:p>
            <a:r>
              <a:rPr lang="ru-RU" b="1" i="1" dirty="0" err="1" smtClean="0">
                <a:latin typeface="Times New Roman" pitchFamily="18" charset="0"/>
                <a:cs typeface="Times New Roman" pitchFamily="18" charset="0"/>
              </a:rPr>
              <a:t>тілге</a:t>
            </a:r>
            <a:r>
              <a:rPr lang="ru-RU" b="1" i="1" dirty="0" smtClean="0">
                <a:latin typeface="Times New Roman" pitchFamily="18" charset="0"/>
                <a:cs typeface="Times New Roman" pitchFamily="18" charset="0"/>
              </a:rPr>
              <a:t> </a:t>
            </a:r>
            <a:r>
              <a:rPr lang="ru-RU" b="1" i="1" dirty="0" err="1" smtClean="0">
                <a:latin typeface="Times New Roman" pitchFamily="18" charset="0"/>
                <a:cs typeface="Times New Roman" pitchFamily="18" charset="0"/>
              </a:rPr>
              <a:t>деген</a:t>
            </a:r>
            <a:r>
              <a:rPr lang="ru-RU" b="1" i="1" dirty="0" smtClean="0">
                <a:latin typeface="Times New Roman" pitchFamily="18" charset="0"/>
                <a:cs typeface="Times New Roman" pitchFamily="18" charset="0"/>
              </a:rPr>
              <a:t> </a:t>
            </a:r>
            <a:r>
              <a:rPr lang="ru-RU" b="1" i="1" dirty="0" err="1" smtClean="0">
                <a:latin typeface="Times New Roman" pitchFamily="18" charset="0"/>
                <a:cs typeface="Times New Roman" pitchFamily="18" charset="0"/>
              </a:rPr>
              <a:t>сүйспеншілігін арттыру</a:t>
            </a:r>
            <a:r>
              <a:rPr lang="ru-RU" b="1" i="1" dirty="0" smtClean="0">
                <a:latin typeface="Times New Roman" pitchFamily="18" charset="0"/>
                <a:cs typeface="Times New Roman" pitchFamily="18" charset="0"/>
              </a:rPr>
              <a:t>.</a:t>
            </a:r>
          </a:p>
          <a:p>
            <a:r>
              <a:rPr lang="ru-RU" b="1" i="1" dirty="0" smtClean="0">
                <a:latin typeface="Times New Roman" pitchFamily="18" charset="0"/>
                <a:cs typeface="Times New Roman" pitchFamily="18" charset="0"/>
              </a:rPr>
              <a:t/>
            </a:r>
            <a:br>
              <a:rPr lang="ru-RU" b="1" i="1" dirty="0" smtClean="0">
                <a:latin typeface="Times New Roman" pitchFamily="18" charset="0"/>
                <a:cs typeface="Times New Roman" pitchFamily="18" charset="0"/>
              </a:rPr>
            </a:br>
            <a:endParaRPr lang="ru-RU" b="1" i="1" dirty="0" smtClean="0">
              <a:latin typeface="Times New Roman" pitchFamily="18" charset="0"/>
              <a:cs typeface="Times New Roman" pitchFamily="18" charset="0"/>
            </a:endParaRPr>
          </a:p>
          <a:p>
            <a:r>
              <a:rPr lang="ru-RU" dirty="0" smtClean="0"/>
              <a:t/>
            </a:r>
            <a:br>
              <a:rPr lang="ru-RU" dirty="0" smtClean="0"/>
            </a:br>
            <a:endParaRPr lang="ru-RU" dirty="0"/>
          </a:p>
        </p:txBody>
      </p:sp>
      <p:sp>
        <p:nvSpPr>
          <p:cNvPr id="7" name="TextBox 6"/>
          <p:cNvSpPr txBox="1"/>
          <p:nvPr/>
        </p:nvSpPr>
        <p:spPr>
          <a:xfrm>
            <a:off x="304800" y="2209800"/>
            <a:ext cx="4547270" cy="307777"/>
          </a:xfrm>
          <a:prstGeom prst="rect">
            <a:avLst/>
          </a:prstGeom>
          <a:noFill/>
        </p:spPr>
        <p:txBody>
          <a:bodyPr wrap="none" rtlCol="0">
            <a:spAutoFit/>
          </a:bodyPr>
          <a:lstStyle/>
          <a:p>
            <a:r>
              <a:rPr lang="kk-KZ" sz="1400" dirty="0" smtClean="0">
                <a:solidFill>
                  <a:srgbClr val="002060"/>
                </a:solidFill>
                <a:latin typeface="Times New Roman" pitchFamily="18" charset="0"/>
                <a:cs typeface="Times New Roman" pitchFamily="18" charset="0"/>
              </a:rPr>
              <a:t>Қазақ тілі мен әдебиеті пәнінің мұғалімі: Нарботина З.К.</a:t>
            </a:r>
            <a:endParaRPr lang="ru-RU" sz="1400" dirty="0">
              <a:solidFill>
                <a:srgbClr val="002060"/>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9" name="Picture 1"/>
          <p:cNvPicPr>
            <a:picLocks noChangeAspect="1" noChangeArrowheads="1"/>
          </p:cNvPicPr>
          <p:nvPr/>
        </p:nvPicPr>
        <p:blipFill>
          <a:blip r:embed="rId2"/>
          <a:srcRect/>
          <a:stretch>
            <a:fillRect/>
          </a:stretch>
        </p:blipFill>
        <p:spPr bwMode="auto">
          <a:xfrm>
            <a:off x="0" y="0"/>
            <a:ext cx="9753600" cy="7315200"/>
          </a:xfrm>
          <a:prstGeom prst="rect">
            <a:avLst/>
          </a:prstGeom>
          <a:noFill/>
          <a:ln w="9525">
            <a:noFill/>
            <a:miter lim="800000"/>
            <a:headEnd/>
            <a:tailEnd/>
          </a:ln>
          <a:effectLst/>
        </p:spPr>
      </p:pic>
      <p:pic>
        <p:nvPicPr>
          <p:cNvPr id="7174" name="Picture 6" descr="https://ds03.infourok.ru/uploads/ex/05e9/00031328-7b7ef23d/img9.jpg"/>
          <p:cNvPicPr>
            <a:picLocks noChangeAspect="1" noChangeArrowheads="1"/>
          </p:cNvPicPr>
          <p:nvPr/>
        </p:nvPicPr>
        <p:blipFill>
          <a:blip r:embed="rId3" r:link="rId4" cstate="print"/>
          <a:srcRect/>
          <a:stretch>
            <a:fillRect/>
          </a:stretch>
        </p:blipFill>
        <p:spPr bwMode="auto">
          <a:xfrm>
            <a:off x="457200" y="4038600"/>
            <a:ext cx="3076575" cy="1466850"/>
          </a:xfrm>
          <a:prstGeom prst="rect">
            <a:avLst/>
          </a:prstGeom>
          <a:noFill/>
        </p:spPr>
      </p:pic>
      <p:sp>
        <p:nvSpPr>
          <p:cNvPr id="7177" name="Rectangle 9"/>
          <p:cNvSpPr>
            <a:spLocks noChangeArrowheads="1"/>
          </p:cNvSpPr>
          <p:nvPr/>
        </p:nvSpPr>
        <p:spPr bwMode="auto">
          <a:xfrm>
            <a:off x="0" y="1924050"/>
            <a:ext cx="219932" cy="246221"/>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tab pos="1571625" algn="l"/>
              </a:tabLst>
            </a:pPr>
            <a:r>
              <a:rPr kumimoji="0" lang="kk-KZ" sz="1000" b="0" i="0" u="none" strike="noStrike" cap="none" normalizeH="0" baseline="0" dirty="0" smtClean="0">
                <a:ln>
                  <a:noFill/>
                </a:ln>
                <a:solidFill>
                  <a:schemeClr val="tx1"/>
                </a:solidFill>
                <a:effectLst/>
                <a:latin typeface="Arial" pitchFamily="34" charset="0"/>
                <a:cs typeface="Arial" pitchFamily="34" charset="0"/>
              </a:rPr>
              <a:t> </a:t>
            </a:r>
            <a:endParaRPr kumimoji="0" lang="ru-RU"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7179" name="Rectangle 11"/>
          <p:cNvSpPr>
            <a:spLocks noChangeArrowheads="1"/>
          </p:cNvSpPr>
          <p:nvPr/>
        </p:nvSpPr>
        <p:spPr bwMode="auto">
          <a:xfrm>
            <a:off x="304800" y="533400"/>
            <a:ext cx="8839200" cy="332398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tab pos="630238" algn="l"/>
                <a:tab pos="809625" algn="l"/>
              </a:tabLst>
            </a:pPr>
            <a:r>
              <a:rPr kumimoji="0" lang="ru-RU" sz="14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1</a:t>
            </a:r>
            <a:r>
              <a:rPr kumimoji="0" lang="kk-KZ" sz="14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күн. Өзім туралы.</a:t>
            </a:r>
            <a:endParaRPr kumimoji="0" lang="ru-RU" sz="14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tab pos="630238" algn="l"/>
                <a:tab pos="809625" algn="l"/>
              </a:tabLst>
            </a:pPr>
            <a:r>
              <a:rPr kumimoji="0" lang="kk-KZ" sz="1400" b="1" i="0" u="none" strike="noStrike" cap="none" normalizeH="0" baseline="0" dirty="0" smtClean="0">
                <a:ln>
                  <a:noFill/>
                </a:ln>
                <a:solidFill>
                  <a:schemeClr val="tx1"/>
                </a:solidFill>
                <a:effectLst/>
                <a:latin typeface="Times New Roman" pitchFamily="18" charset="0"/>
                <a:ea typeface="Arial Unicode MS" pitchFamily="34" charset="-128"/>
                <a:cs typeface="Times New Roman" pitchFamily="18" charset="0"/>
              </a:rPr>
              <a:t>Мақсаты:</a:t>
            </a:r>
            <a:r>
              <a:rPr kumimoji="0" lang="kk-KZ"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Балаға өзі туралы мәлімет, шағын әңгімені  құрастыруға айтуға білу</a:t>
            </a:r>
            <a:endParaRPr kumimoji="0" lang="ru-RU" sz="14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tab pos="630238" algn="l"/>
                <a:tab pos="809625" algn="l"/>
              </a:tabLst>
            </a:pPr>
            <a:r>
              <a:rPr kumimoji="0" lang="kk-KZ" sz="1400" b="0" i="0" u="none" strike="noStrike" cap="none" normalizeH="0" baseline="0" dirty="0" smtClean="0">
                <a:ln>
                  <a:noFill/>
                </a:ln>
                <a:solidFill>
                  <a:schemeClr val="tx1"/>
                </a:solidFill>
                <a:effectLst/>
                <a:latin typeface="Times New Roman" pitchFamily="18" charset="0"/>
                <a:cs typeface="Times New Roman" pitchFamily="18" charset="0"/>
              </a:rPr>
              <a:t>1-тапсырма. Диалогты толықтыр. Дополни  диалог.</a:t>
            </a:r>
            <a:endParaRPr kumimoji="0" lang="ru-RU" sz="14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tab pos="630238" algn="l"/>
                <a:tab pos="809625" algn="l"/>
              </a:tabLst>
            </a:pPr>
            <a:r>
              <a:rPr kumimoji="0" lang="kk-KZ" sz="1400" b="0" i="0" u="none" strike="noStrike" cap="none" normalizeH="0" baseline="0" dirty="0" smtClean="0">
                <a:ln>
                  <a:noFill/>
                </a:ln>
                <a:solidFill>
                  <a:schemeClr val="tx1"/>
                </a:solidFill>
                <a:effectLst/>
                <a:latin typeface="Times New Roman" pitchFamily="18" charset="0"/>
                <a:cs typeface="Times New Roman" pitchFamily="18" charset="0"/>
              </a:rPr>
              <a:t>Менің атым </a:t>
            </a:r>
            <a:r>
              <a:rPr kumimoji="0" lang="ru-RU" sz="1400" b="0" i="0" u="none" strike="noStrike" cap="none" normalizeH="0" baseline="0" dirty="0" smtClean="0">
                <a:ln>
                  <a:noFill/>
                </a:ln>
                <a:solidFill>
                  <a:schemeClr val="tx1"/>
                </a:solidFill>
                <a:effectLst/>
                <a:latin typeface="Times New Roman" pitchFamily="18" charset="0"/>
                <a:cs typeface="Times New Roman" pitchFamily="18" charset="0"/>
              </a:rPr>
              <a:t>_________________</a:t>
            </a:r>
            <a:r>
              <a:rPr kumimoji="0" lang="kk-KZ" sz="1400" b="0" i="0" u="none" strike="noStrike" cap="none" normalizeH="0" baseline="0" dirty="0" smtClean="0">
                <a:ln>
                  <a:noFill/>
                </a:ln>
                <a:solidFill>
                  <a:schemeClr val="tx1"/>
                </a:solidFill>
                <a:effectLst/>
                <a:latin typeface="Times New Roman" pitchFamily="18" charset="0"/>
                <a:cs typeface="Times New Roman" pitchFamily="18" charset="0"/>
              </a:rPr>
              <a:t>.</a:t>
            </a:r>
            <a:endParaRPr kumimoji="0" lang="ru-RU" sz="14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tab pos="630238" algn="l"/>
                <a:tab pos="809625" algn="l"/>
              </a:tabLst>
            </a:pPr>
            <a:r>
              <a:rPr kumimoji="0" lang="ru-RU" sz="1400" b="0" i="0" u="none" strike="noStrike" cap="none" normalizeH="0" baseline="0" dirty="0" err="1" smtClean="0">
                <a:ln>
                  <a:noFill/>
                </a:ln>
                <a:solidFill>
                  <a:schemeClr val="tx1"/>
                </a:solidFill>
                <a:effectLst/>
                <a:latin typeface="Times New Roman" pitchFamily="18" charset="0"/>
                <a:cs typeface="Times New Roman" pitchFamily="18" charset="0"/>
              </a:rPr>
              <a:t>Мен_________________</a:t>
            </a:r>
            <a:r>
              <a:rPr kumimoji="0" lang="ru-RU" sz="1400" b="0" i="0" u="none" strike="noStrike" cap="none" normalizeH="0" baseline="0" dirty="0" smtClean="0">
                <a:ln>
                  <a:noFill/>
                </a:ln>
                <a:solidFill>
                  <a:schemeClr val="tx1"/>
                </a:solidFill>
                <a:effectLst/>
                <a:latin typeface="Times New Roman" pitchFamily="18" charset="0"/>
                <a:cs typeface="Times New Roman" pitchFamily="18" charset="0"/>
              </a:rPr>
              <a:t> </a:t>
            </a:r>
            <a:r>
              <a:rPr kumimoji="0" lang="ru-RU" sz="1400" b="0" i="0" u="none" strike="noStrike" cap="none" normalizeH="0" baseline="0" dirty="0" err="1" smtClean="0">
                <a:ln>
                  <a:noFill/>
                </a:ln>
                <a:solidFill>
                  <a:schemeClr val="tx1"/>
                </a:solidFill>
                <a:effectLst/>
                <a:latin typeface="Times New Roman" pitchFamily="18" charset="0"/>
                <a:cs typeface="Times New Roman" pitchFamily="18" charset="0"/>
              </a:rPr>
              <a:t>сыныпта</a:t>
            </a:r>
            <a:r>
              <a:rPr kumimoji="0" lang="ru-RU" sz="1400" b="0" i="0" u="none" strike="noStrike" cap="none" normalizeH="0" baseline="0" dirty="0" smtClean="0">
                <a:ln>
                  <a:noFill/>
                </a:ln>
                <a:solidFill>
                  <a:schemeClr val="tx1"/>
                </a:solidFill>
                <a:effectLst/>
                <a:latin typeface="Times New Roman" pitchFamily="18" charset="0"/>
                <a:cs typeface="Times New Roman" pitchFamily="18" charset="0"/>
              </a:rPr>
              <a:t> </a:t>
            </a:r>
            <a:r>
              <a:rPr kumimoji="0" lang="kk-KZ" sz="1400" b="0" i="0" u="none" strike="noStrike" cap="none" normalizeH="0" baseline="0" dirty="0" smtClean="0">
                <a:ln>
                  <a:noFill/>
                </a:ln>
                <a:solidFill>
                  <a:schemeClr val="tx1"/>
                </a:solidFill>
                <a:effectLst/>
                <a:latin typeface="Times New Roman" pitchFamily="18" charset="0"/>
                <a:cs typeface="Times New Roman" pitchFamily="18" charset="0"/>
              </a:rPr>
              <a:t>оқимын.</a:t>
            </a:r>
            <a:endParaRPr kumimoji="0" lang="ru-RU" sz="14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tab pos="630238" algn="l"/>
                <a:tab pos="809625" algn="l"/>
              </a:tabLst>
            </a:pPr>
            <a:r>
              <a:rPr kumimoji="0" lang="kk-KZ" sz="1400" b="0" i="0" u="none" strike="noStrike" cap="none" normalizeH="0" baseline="0" dirty="0" smtClean="0">
                <a:ln>
                  <a:noFill/>
                </a:ln>
                <a:solidFill>
                  <a:schemeClr val="tx1"/>
                </a:solidFill>
                <a:effectLst/>
                <a:latin typeface="Times New Roman" pitchFamily="18" charset="0"/>
                <a:cs typeface="Times New Roman" pitchFamily="18" charset="0"/>
              </a:rPr>
              <a:t>Мен  _______________  жастамын.</a:t>
            </a:r>
            <a:endParaRPr kumimoji="0" lang="ru-RU" sz="14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tab pos="630238" algn="l"/>
                <a:tab pos="809625" algn="l"/>
              </a:tabLst>
            </a:pPr>
            <a:r>
              <a:rPr kumimoji="0" lang="kk-KZ" sz="1400" b="0" i="0" u="none" strike="noStrike" cap="none" normalizeH="0" baseline="0" dirty="0" smtClean="0">
                <a:ln>
                  <a:noFill/>
                </a:ln>
                <a:solidFill>
                  <a:schemeClr val="tx1"/>
                </a:solidFill>
                <a:effectLst/>
                <a:latin typeface="Times New Roman" pitchFamily="18" charset="0"/>
                <a:cs typeface="Times New Roman" pitchFamily="18" charset="0"/>
              </a:rPr>
              <a:t>Менің  __________,______,____________,________,________ бар.</a:t>
            </a:r>
            <a:endParaRPr kumimoji="0" lang="ru-RU" sz="14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tab pos="630238" algn="l"/>
                <a:tab pos="809625" algn="l"/>
              </a:tabLst>
            </a:pPr>
            <a:r>
              <a:rPr kumimoji="0" lang="kk-KZ" sz="1400" b="1" i="0" u="none" strike="noStrike" cap="none" normalizeH="0" baseline="0" dirty="0" smtClean="0">
                <a:ln>
                  <a:noFill/>
                </a:ln>
                <a:solidFill>
                  <a:schemeClr val="tx1"/>
                </a:solidFill>
                <a:effectLst/>
                <a:latin typeface="Times New Roman" pitchFamily="18" charset="0"/>
                <a:cs typeface="Times New Roman" pitchFamily="18" charset="0"/>
              </a:rPr>
              <a:t>2-тапсырма.Мәтінді оқы айт. Прочитай текст,расскажи</a:t>
            </a:r>
            <a:r>
              <a:rPr kumimoji="0" lang="kk-KZ" sz="1400" b="0" i="0" u="none" strike="noStrike" cap="none" normalizeH="0" baseline="0" dirty="0" smtClean="0">
                <a:ln>
                  <a:noFill/>
                </a:ln>
                <a:solidFill>
                  <a:schemeClr val="tx1"/>
                </a:solidFill>
                <a:effectLst/>
                <a:latin typeface="Times New Roman" pitchFamily="18" charset="0"/>
                <a:cs typeface="Times New Roman" pitchFamily="18" charset="0"/>
              </a:rPr>
              <a:t>.</a:t>
            </a:r>
            <a:endParaRPr kumimoji="0" lang="ru-RU" sz="14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tab pos="630238" algn="l"/>
                <a:tab pos="809625" algn="l"/>
              </a:tabLst>
            </a:pPr>
            <a:r>
              <a:rPr kumimoji="0" lang="kk-KZ" sz="1400" b="0" i="0" u="none" strike="noStrike" cap="none" normalizeH="0" baseline="0" dirty="0" smtClean="0">
                <a:ln>
                  <a:noFill/>
                </a:ln>
                <a:solidFill>
                  <a:schemeClr val="tx1"/>
                </a:solidFill>
                <a:effectLst/>
                <a:latin typeface="Times New Roman" pitchFamily="18" charset="0"/>
                <a:cs typeface="Times New Roman" pitchFamily="18" charset="0"/>
              </a:rPr>
              <a:t> Мынау-мен. Менің басым, екі қолым, екі аяғым бар. Менің шашым, көзім бар. Мұрным, құлағым, аузым бар.</a:t>
            </a:r>
            <a:endParaRPr kumimoji="0" lang="ru-RU" sz="14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tab pos="630238" algn="l"/>
                <a:tab pos="809625" algn="l"/>
              </a:tabLst>
            </a:pPr>
            <a:r>
              <a:rPr kumimoji="0" lang="kk-KZ" sz="1400" b="1" i="0" u="none" strike="noStrike" cap="none" normalizeH="0" baseline="0" dirty="0" smtClean="0">
                <a:ln>
                  <a:noFill/>
                </a:ln>
                <a:solidFill>
                  <a:schemeClr val="tx1"/>
                </a:solidFill>
                <a:effectLst/>
                <a:latin typeface="Times New Roman" pitchFamily="18" charset="0"/>
                <a:cs typeface="Times New Roman" pitchFamily="18" charset="0"/>
              </a:rPr>
              <a:t>3-тапсырма</a:t>
            </a:r>
            <a:r>
              <a:rPr kumimoji="0" lang="kk-KZ" sz="1400" b="0" i="0" u="none" strike="noStrike" cap="none" normalizeH="0" baseline="0" dirty="0" smtClean="0">
                <a:ln>
                  <a:noFill/>
                </a:ln>
                <a:solidFill>
                  <a:schemeClr val="tx1"/>
                </a:solidFill>
                <a:effectLst/>
                <a:latin typeface="Times New Roman" pitchFamily="18" charset="0"/>
                <a:cs typeface="Times New Roman" pitchFamily="18" charset="0"/>
              </a:rPr>
              <a:t>. Тәуелдік жалғау меншіктілікті білдіреді, көбіне зат есімге жалғанады.</a:t>
            </a:r>
            <a:br>
              <a:rPr kumimoji="0" lang="kk-KZ" sz="1400" b="0" i="0" u="none" strike="noStrike" cap="none" normalizeH="0" baseline="0" dirty="0" smtClean="0">
                <a:ln>
                  <a:noFill/>
                </a:ln>
                <a:solidFill>
                  <a:schemeClr val="tx1"/>
                </a:solidFill>
                <a:effectLst/>
                <a:latin typeface="Times New Roman" pitchFamily="18" charset="0"/>
                <a:cs typeface="Times New Roman" pitchFamily="18" charset="0"/>
              </a:rPr>
            </a:br>
            <a:r>
              <a:rPr kumimoji="0" lang="ru-RU" sz="1400" b="0" i="0" u="none" strike="noStrike" cap="none" normalizeH="0" baseline="0" dirty="0" smtClean="0">
                <a:ln>
                  <a:noFill/>
                </a:ln>
                <a:solidFill>
                  <a:schemeClr val="tx1"/>
                </a:solidFill>
                <a:effectLst/>
                <a:latin typeface="Times New Roman" pitchFamily="18" charset="0"/>
                <a:cs typeface="Times New Roman" pitchFamily="18" charset="0"/>
              </a:rPr>
              <a:t>(Притяжательные окончания обозначают принадлежность, в основном присоединяются к именам существительным</a:t>
            </a:r>
            <a:r>
              <a:rPr kumimoji="0" lang="kk-KZ" sz="1400" b="0" i="0" u="none" strike="noStrike" cap="none" normalizeH="0" baseline="0" dirty="0" smtClean="0">
                <a:ln>
                  <a:noFill/>
                </a:ln>
                <a:solidFill>
                  <a:schemeClr val="tx1"/>
                </a:solidFill>
                <a:effectLst/>
                <a:latin typeface="Times New Roman" pitchFamily="18" charset="0"/>
                <a:cs typeface="Times New Roman" pitchFamily="18" charset="0"/>
              </a:rPr>
              <a:t>.</a:t>
            </a:r>
            <a:r>
              <a:rPr kumimoji="0" lang="ru-RU" sz="1400" b="0" i="0" u="none" strike="noStrike" cap="none" normalizeH="0" baseline="0" dirty="0" err="1" smtClean="0">
                <a:ln>
                  <a:noFill/>
                </a:ln>
                <a:solidFill>
                  <a:schemeClr val="tx1"/>
                </a:solidFill>
                <a:effectLst/>
                <a:latin typeface="Times New Roman" pitchFamily="18" charset="0"/>
                <a:cs typeface="Times New Roman" pitchFamily="18" charset="0"/>
              </a:rPr>
              <a:t>Мысалы</a:t>
            </a:r>
            <a:r>
              <a:rPr kumimoji="0" lang="ru-RU" sz="1400" b="0" i="0" u="none" strike="noStrike" cap="none" normalizeH="0" baseline="0" dirty="0" smtClean="0">
                <a:ln>
                  <a:noFill/>
                </a:ln>
                <a:solidFill>
                  <a:schemeClr val="tx1"/>
                </a:solidFill>
                <a:effectLst/>
                <a:latin typeface="Times New Roman" pitchFamily="18" charset="0"/>
                <a:cs typeface="Times New Roman" pitchFamily="18" charset="0"/>
              </a:rPr>
              <a:t>: </a:t>
            </a:r>
            <a:r>
              <a:rPr kumimoji="0" lang="ru-RU" sz="1400" b="0" i="0" u="none" strike="noStrike" cap="none" normalizeH="0" baseline="0" dirty="0" err="1" smtClean="0">
                <a:ln>
                  <a:noFill/>
                </a:ln>
                <a:solidFill>
                  <a:schemeClr val="tx1"/>
                </a:solidFill>
                <a:effectLst/>
                <a:latin typeface="Times New Roman" pitchFamily="18" charset="0"/>
                <a:cs typeface="Times New Roman" pitchFamily="18" charset="0"/>
              </a:rPr>
              <a:t>менің кітаб+ым</a:t>
            </a:r>
            <a:r>
              <a:rPr kumimoji="0" lang="ru-RU" sz="1400" b="0" i="0" u="none" strike="noStrike" cap="none" normalizeH="0" baseline="0" dirty="0" smtClean="0">
                <a:ln>
                  <a:noFill/>
                </a:ln>
                <a:solidFill>
                  <a:schemeClr val="tx1"/>
                </a:solidFill>
                <a:effectLst/>
                <a:latin typeface="Times New Roman" pitchFamily="18" charset="0"/>
                <a:cs typeface="Times New Roman" pitchFamily="18" charset="0"/>
              </a:rPr>
              <a:t>, </a:t>
            </a:r>
            <a:r>
              <a:rPr kumimoji="0" lang="ru-RU" sz="1400" b="0" i="0" u="none" strike="noStrike" cap="none" normalizeH="0" baseline="0" dirty="0" err="1" smtClean="0">
                <a:ln>
                  <a:noFill/>
                </a:ln>
                <a:solidFill>
                  <a:schemeClr val="tx1"/>
                </a:solidFill>
                <a:effectLst/>
                <a:latin typeface="Times New Roman" pitchFamily="18" charset="0"/>
                <a:cs typeface="Times New Roman" pitchFamily="18" charset="0"/>
              </a:rPr>
              <a:t>сенің кітаб+ың, оның кітаб+ы</a:t>
            </a:r>
            <a:r>
              <a:rPr kumimoji="0" lang="ru-RU" sz="1400" b="0" i="0" u="none" strike="noStrike" cap="none" normalizeH="0" baseline="0" dirty="0" smtClean="0">
                <a:ln>
                  <a:noFill/>
                </a:ln>
                <a:solidFill>
                  <a:schemeClr val="tx1"/>
                </a:solidFill>
                <a:effectLst/>
                <a:latin typeface="Times New Roman" pitchFamily="18" charset="0"/>
                <a:cs typeface="Times New Roman" pitchFamily="18" charset="0"/>
              </a:rPr>
              <a:t> т.б.</a:t>
            </a:r>
            <a:br>
              <a:rPr kumimoji="0" lang="ru-RU" sz="1400" b="0" i="0" u="none" strike="noStrike" cap="none" normalizeH="0" baseline="0" dirty="0" smtClean="0">
                <a:ln>
                  <a:noFill/>
                </a:ln>
                <a:solidFill>
                  <a:schemeClr val="tx1"/>
                </a:solidFill>
                <a:effectLst/>
                <a:latin typeface="Times New Roman" pitchFamily="18" charset="0"/>
                <a:cs typeface="Times New Roman" pitchFamily="18" charset="0"/>
              </a:rPr>
            </a:br>
            <a:r>
              <a:rPr kumimoji="0" lang="ru-RU" sz="1400" b="0" i="0" u="none" strike="noStrike" cap="none" normalizeH="0" baseline="0" dirty="0" err="1" smtClean="0">
                <a:ln>
                  <a:noFill/>
                </a:ln>
                <a:solidFill>
                  <a:schemeClr val="tx1"/>
                </a:solidFill>
                <a:effectLst/>
                <a:latin typeface="Times New Roman" pitchFamily="18" charset="0"/>
                <a:cs typeface="Times New Roman" pitchFamily="18" charset="0"/>
              </a:rPr>
              <a:t>Тәуелдік</a:t>
            </a:r>
            <a:r>
              <a:rPr kumimoji="0" lang="kk-KZ" sz="1400" b="0" i="0" u="none" strike="noStrike" cap="none" normalizeH="0" baseline="0" dirty="0" smtClean="0">
                <a:ln>
                  <a:noFill/>
                </a:ln>
                <a:solidFill>
                  <a:schemeClr val="tx1"/>
                </a:solidFill>
                <a:effectLst/>
                <a:latin typeface="Times New Roman" pitchFamily="18" charset="0"/>
                <a:cs typeface="Times New Roman" pitchFamily="18" charset="0"/>
              </a:rPr>
              <a:t> </a:t>
            </a:r>
            <a:r>
              <a:rPr kumimoji="0" lang="ru-RU" sz="1400" b="0" i="0" u="none" strike="noStrike" cap="none" normalizeH="0" baseline="0" dirty="0" err="1" smtClean="0">
                <a:ln>
                  <a:noFill/>
                </a:ln>
                <a:solidFill>
                  <a:schemeClr val="tx1"/>
                </a:solidFill>
                <a:effectLst/>
                <a:latin typeface="Times New Roman" pitchFamily="18" charset="0"/>
                <a:cs typeface="Times New Roman" pitchFamily="18" charset="0"/>
              </a:rPr>
              <a:t>жалғау</a:t>
            </a:r>
            <a:r>
              <a:rPr kumimoji="0" lang="ru-RU" sz="1400" b="0" i="0" u="none" strike="noStrike" cap="none" normalizeH="0" baseline="0" dirty="0" smtClean="0">
                <a:ln>
                  <a:noFill/>
                </a:ln>
                <a:solidFill>
                  <a:schemeClr val="tx1"/>
                </a:solidFill>
                <a:effectLst/>
                <a:latin typeface="Times New Roman" pitchFamily="18" charset="0"/>
                <a:cs typeface="Times New Roman" pitchFamily="18" charset="0"/>
              </a:rPr>
              <a:t>(притяжательные окончания)</a:t>
            </a:r>
          </a:p>
          <a:p>
            <a:pPr marL="0" marR="0" lvl="0" indent="0" algn="just" defTabSz="914400" rtl="0" eaLnBrk="0" fontAlgn="base" latinLnBrk="0" hangingPunct="0">
              <a:lnSpc>
                <a:spcPct val="100000"/>
              </a:lnSpc>
              <a:spcBef>
                <a:spcPct val="0"/>
              </a:spcBef>
              <a:spcAft>
                <a:spcPct val="0"/>
              </a:spcAft>
              <a:buClrTx/>
              <a:buSzTx/>
              <a:buFontTx/>
              <a:buNone/>
              <a:tabLst>
                <a:tab pos="630238" algn="l"/>
                <a:tab pos="809625" algn="l"/>
              </a:tabLst>
            </a:pPr>
            <a:r>
              <a:rPr kumimoji="0" lang="kk-KZ" sz="1400" b="1" i="0" u="none" strike="noStrike" cap="none" normalizeH="0" baseline="0" dirty="0" smtClean="0">
                <a:ln>
                  <a:noFill/>
                </a:ln>
                <a:solidFill>
                  <a:schemeClr val="tx1"/>
                </a:solidFill>
                <a:effectLst/>
                <a:latin typeface="Times New Roman" pitchFamily="18" charset="0"/>
                <a:cs typeface="Times New Roman" pitchFamily="18" charset="0"/>
              </a:rPr>
              <a:t>2- тапсырмада тәуелдік жалғаудың астын сыз. Подчеркните </a:t>
            </a:r>
            <a:endParaRPr kumimoji="0" lang="ru-RU" sz="14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tab pos="630238" algn="l"/>
                <a:tab pos="809625" algn="l"/>
              </a:tabLst>
            </a:pPr>
            <a:r>
              <a:rPr kumimoji="0" lang="kk-KZ" sz="1400" b="1" i="0" u="none" strike="noStrike" cap="none" normalizeH="0" baseline="0" dirty="0" smtClean="0">
                <a:ln>
                  <a:noFill/>
                </a:ln>
                <a:solidFill>
                  <a:schemeClr val="tx1"/>
                </a:solidFill>
                <a:effectLst/>
                <a:latin typeface="Times New Roman" pitchFamily="18" charset="0"/>
                <a:cs typeface="Times New Roman" pitchFamily="18" charset="0"/>
              </a:rPr>
              <a:t>во 2-заданий притяжательные окончания.</a:t>
            </a:r>
            <a:endParaRPr kumimoji="0" lang="kk-KZ" sz="1400" b="0" i="0" u="none" strike="noStrike" cap="none" normalizeH="0" baseline="0" dirty="0" smtClean="0">
              <a:ln>
                <a:noFill/>
              </a:ln>
              <a:solidFill>
                <a:schemeClr val="tx1"/>
              </a:solidFill>
              <a:effectLst/>
              <a:latin typeface="Times New Roman" pitchFamily="18" charset="0"/>
              <a:cs typeface="Times New Roman" pitchFamily="18" charset="0"/>
            </a:endParaRPr>
          </a:p>
        </p:txBody>
      </p:sp>
      <p:sp>
        <p:nvSpPr>
          <p:cNvPr id="7184" name="Rectangle 16"/>
          <p:cNvSpPr>
            <a:spLocks noChangeArrowheads="1"/>
          </p:cNvSpPr>
          <p:nvPr/>
        </p:nvSpPr>
        <p:spPr bwMode="auto">
          <a:xfrm>
            <a:off x="381000" y="571500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tab pos="630238" algn="l"/>
                <a:tab pos="809625" algn="l"/>
              </a:tabLst>
            </a:pPr>
            <a:r>
              <a:rPr kumimoji="0" lang="kk-KZ" sz="1000" b="1" i="0" u="none" strike="noStrike" cap="none" normalizeH="0" baseline="0" dirty="0" smtClean="0">
                <a:ln>
                  <a:noFill/>
                </a:ln>
                <a:solidFill>
                  <a:schemeClr val="tx1"/>
                </a:solidFill>
                <a:effectLst/>
                <a:latin typeface="Arial" pitchFamily="34" charset="0"/>
                <a:cs typeface="Arial" pitchFamily="34" charset="0"/>
              </a:rPr>
              <a:t>4- тапсырма .Өзіңді тексер.Проверь себя.</a:t>
            </a:r>
            <a:endParaRPr kumimoji="0" lang="ru-RU"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tab pos="630238" algn="l"/>
                <a:tab pos="809625" algn="l"/>
              </a:tabLst>
            </a:pPr>
            <a:endParaRPr kumimoji="0" lang="ru-RU"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7185" name="Rectangle 17"/>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tab pos="1571625" algn="l"/>
              </a:tabLst>
            </a:pPr>
            <a:r>
              <a:rPr kumimoji="0" lang="kk-KZ" sz="1000" b="0" i="0" u="none" strike="noStrike" cap="none" normalizeH="0" baseline="0" dirty="0" smtClean="0">
                <a:ln>
                  <a:noFill/>
                </a:ln>
                <a:solidFill>
                  <a:schemeClr val="tx1"/>
                </a:solidFill>
                <a:effectLst/>
                <a:latin typeface="Arial" pitchFamily="34" charset="0"/>
                <a:cs typeface="Arial" pitchFamily="34" charset="0"/>
              </a:rPr>
              <a:t> Ң-Н	на... (хлеб)</a:t>
            </a:r>
            <a:endParaRPr kumimoji="0" lang="ru-RU"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tab pos="1571625" algn="l"/>
              </a:tabLst>
            </a:pPr>
            <a:endParaRPr kumimoji="0" lang="ru-RU"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7186" name="Rectangle 18"/>
          <p:cNvSpPr>
            <a:spLocks noChangeArrowheads="1"/>
          </p:cNvSpPr>
          <p:nvPr/>
        </p:nvSpPr>
        <p:spPr bwMode="auto">
          <a:xfrm>
            <a:off x="0" y="457200"/>
            <a:ext cx="3657600" cy="49244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tab pos="1228725" algn="l"/>
              </a:tabLst>
            </a:pPr>
            <a:endParaRPr kumimoji="0" lang="ru-RU"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tab pos="1228725" algn="l"/>
              </a:tabLst>
            </a:pPr>
            <a:endParaRPr kumimoji="0" lang="ru-RU"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7187" name="Rectangle 19"/>
          <p:cNvSpPr>
            <a:spLocks noChangeArrowheads="1"/>
          </p:cNvSpPr>
          <p:nvPr/>
        </p:nvSpPr>
        <p:spPr bwMode="auto">
          <a:xfrm>
            <a:off x="3048000" y="5903893"/>
            <a:ext cx="4419600" cy="95410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tab pos="1524000" algn="l"/>
              </a:tabLst>
            </a:pPr>
            <a:r>
              <a:rPr kumimoji="0" lang="kk-KZ" sz="1400" b="0" i="0" u="none" strike="noStrike" cap="none" normalizeH="0" baseline="0" dirty="0" smtClean="0">
                <a:ln>
                  <a:noFill/>
                </a:ln>
                <a:solidFill>
                  <a:schemeClr val="tx1"/>
                </a:solidFill>
                <a:effectLst/>
                <a:latin typeface="Arial" pitchFamily="34" charset="0"/>
                <a:cs typeface="Arial" pitchFamily="34" charset="0"/>
              </a:rPr>
              <a:t>на... (хлеб)</a:t>
            </a:r>
            <a:endParaRPr kumimoji="0" lang="ru-RU" sz="1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tab pos="1524000" algn="l"/>
              </a:tabLst>
            </a:pPr>
            <a:r>
              <a:rPr kumimoji="0" lang="kk-KZ" sz="1400" b="0" i="0" u="none" strike="noStrike" cap="none" normalizeH="0" baseline="0" dirty="0" smtClean="0">
                <a:ln>
                  <a:noFill/>
                </a:ln>
                <a:solidFill>
                  <a:schemeClr val="tx1"/>
                </a:solidFill>
                <a:effectLst/>
                <a:latin typeface="Arial" pitchFamily="34" charset="0"/>
                <a:cs typeface="Arial" pitchFamily="34" charset="0"/>
              </a:rPr>
              <a:t>Төрті... ші (четвертый)</a:t>
            </a:r>
            <a:endParaRPr kumimoji="0" lang="ru-RU" sz="1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tab pos="1524000" algn="l"/>
              </a:tabLst>
            </a:pPr>
            <a:r>
              <a:rPr kumimoji="0" lang="kk-KZ" sz="1400" b="0" i="0" u="none" strike="noStrike" cap="none" normalizeH="0" baseline="0" dirty="0" smtClean="0">
                <a:ln>
                  <a:noFill/>
                </a:ln>
                <a:solidFill>
                  <a:schemeClr val="tx1"/>
                </a:solidFill>
                <a:effectLst/>
                <a:latin typeface="Arial" pitchFamily="34" charset="0"/>
                <a:cs typeface="Arial" pitchFamily="34" charset="0"/>
              </a:rPr>
              <a:t>Мені ... (мой)</a:t>
            </a:r>
            <a:endParaRPr kumimoji="0" lang="ru-RU" sz="1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tab pos="1524000" algn="l"/>
              </a:tabLst>
            </a:pPr>
            <a:r>
              <a:rPr kumimoji="0" lang="kk-KZ" sz="1400" b="0" i="0" u="none" strike="noStrike" cap="none" normalizeH="0" baseline="0" dirty="0" smtClean="0">
                <a:ln>
                  <a:noFill/>
                </a:ln>
                <a:solidFill>
                  <a:schemeClr val="tx1"/>
                </a:solidFill>
                <a:effectLst/>
                <a:latin typeface="Arial" pitchFamily="34" charset="0"/>
                <a:cs typeface="Arial" pitchFamily="34" charset="0"/>
              </a:rPr>
              <a:t>Оқимы... (учусь, читаю)</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5" name="Picture 1"/>
          <p:cNvPicPr>
            <a:picLocks noChangeAspect="1" noChangeArrowheads="1"/>
          </p:cNvPicPr>
          <p:nvPr/>
        </p:nvPicPr>
        <p:blipFill>
          <a:blip r:embed="rId2"/>
          <a:srcRect/>
          <a:stretch>
            <a:fillRect/>
          </a:stretch>
        </p:blipFill>
        <p:spPr bwMode="auto">
          <a:xfrm>
            <a:off x="0" y="0"/>
            <a:ext cx="9753600" cy="7315200"/>
          </a:xfrm>
          <a:prstGeom prst="rect">
            <a:avLst/>
          </a:prstGeom>
          <a:noFill/>
          <a:ln w="9525">
            <a:noFill/>
            <a:miter lim="800000"/>
            <a:headEnd/>
            <a:tailEnd/>
          </a:ln>
          <a:effectLst/>
        </p:spPr>
      </p:pic>
      <p:sp>
        <p:nvSpPr>
          <p:cNvPr id="6146" name="Rectangle 2"/>
          <p:cNvSpPr>
            <a:spLocks noChangeArrowheads="1"/>
          </p:cNvSpPr>
          <p:nvPr/>
        </p:nvSpPr>
        <p:spPr bwMode="auto">
          <a:xfrm>
            <a:off x="457200" y="304800"/>
            <a:ext cx="8686800" cy="6832640"/>
          </a:xfrm>
          <a:prstGeom prst="rect">
            <a:avLst/>
          </a:prstGeom>
          <a:noFill/>
          <a:ln w="9525">
            <a:noFill/>
            <a:miter lim="800000"/>
            <a:headEnd/>
            <a:tailEnd/>
          </a:ln>
          <a:effectLst/>
        </p:spPr>
        <p:txBody>
          <a:bodyPr vert="horz" wrap="square" lIns="91440" tIns="45720" rIns="91440" bIns="45720" numCol="2"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kk-KZ"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2 күн.</a:t>
            </a:r>
            <a:endParaRPr kumimoji="0" lang="ru-RU" sz="14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kk-KZ" sz="14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1-тапсырма.Сөздерді аудару .Перевести слова.</a:t>
            </a:r>
            <a:endParaRPr kumimoji="0" lang="ru-RU" sz="14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kk-KZ"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Мынау- (школа). Ол- (большой)</a:t>
            </a:r>
            <a:endParaRPr kumimoji="0" lang="ru-RU" sz="14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kk-KZ"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Мктепте (дети) оқиды. Ола білім алады.</a:t>
            </a:r>
            <a:endParaRPr kumimoji="0" lang="ru-RU" sz="14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kk-KZ"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(Звонок ) соғылды. Үзіліс.</a:t>
            </a:r>
            <a:endParaRPr kumimoji="0" lang="ru-RU" sz="14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kk-KZ"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(Ученики) сыныпқа кірді. Олар орындарына отырды.</a:t>
            </a:r>
            <a:endParaRPr kumimoji="0" lang="ru-RU" sz="14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kk-KZ"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(Урок) басталды. Бұл – (казахский язык) сабағы.</a:t>
            </a:r>
            <a:endParaRPr kumimoji="0" lang="ru-RU" sz="14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kk-KZ" sz="14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2- тапсырма. Сұрақтарға жауап бер.</a:t>
            </a:r>
            <a:endParaRPr kumimoji="0" lang="ru-RU" sz="14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kk-KZ" sz="1400" b="0" i="0"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-Сен қайда барасың?</a:t>
            </a:r>
            <a:endParaRPr kumimoji="0" lang="ru-RU" sz="14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kk-KZ"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-Мен мектепке барамын</a:t>
            </a:r>
            <a:endParaRPr kumimoji="0" lang="ru-RU" sz="14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kk-KZ" sz="1400" b="0" i="0"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-Сен нешінші сыныпта оқисың?</a:t>
            </a:r>
            <a:endParaRPr kumimoji="0" lang="ru-RU" sz="14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kk-KZ"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-Мен үшінші сыныпта оқимын.</a:t>
            </a:r>
            <a:endParaRPr kumimoji="0" lang="ru-RU" sz="14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kk-KZ" sz="1400" b="0" i="0"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-Мектебің қай көшеде?</a:t>
            </a:r>
            <a:endParaRPr kumimoji="0" lang="ru-RU" sz="14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kk-KZ"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-Менің  мектебім  ................................  көшесінде.</a:t>
            </a:r>
            <a:endParaRPr kumimoji="0" lang="ru-RU" sz="14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kk-KZ" sz="14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3-тапсырма.</a:t>
            </a:r>
            <a:r>
              <a:rPr kumimoji="0" lang="kk-KZ" sz="1400" b="1" i="0" u="none" strike="noStrike" cap="none" normalizeH="0" baseline="0" dirty="0" smtClean="0">
                <a:ln>
                  <a:noFill/>
                </a:ln>
                <a:solidFill>
                  <a:srgbClr val="00B050"/>
                </a:solidFill>
                <a:effectLst/>
                <a:latin typeface="Times New Roman" pitchFamily="18" charset="0"/>
                <a:ea typeface="Times New Roman" pitchFamily="18" charset="0"/>
                <a:cs typeface="Times New Roman" pitchFamily="18" charset="0"/>
              </a:rPr>
              <a:t> Жіктеу есімдіктері: мен, сен, сіз, ол</a:t>
            </a:r>
            <a:endParaRPr kumimoji="0" lang="ru-RU" sz="14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kk-KZ" sz="1400" b="0"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Мен – я</a:t>
            </a:r>
            <a:endParaRPr kumimoji="0" lang="ru-RU" sz="14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kk-KZ" sz="1400" b="0"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Сен –ты</a:t>
            </a:r>
            <a:endParaRPr kumimoji="0" lang="ru-RU" sz="14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kk-KZ" sz="1400" b="0"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Сіз – вы</a:t>
            </a:r>
            <a:endParaRPr kumimoji="0" lang="ru-RU" sz="14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kk-KZ" sz="1400" b="0"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Ол- он, она.</a:t>
            </a:r>
            <a:endParaRPr kumimoji="0" lang="ru-RU" sz="14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kk-KZ" sz="1400" b="0"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Мен мектепке бара</a:t>
            </a:r>
            <a:r>
              <a:rPr kumimoji="0" lang="kk-KZ" sz="1400" b="0" i="1"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мын</a:t>
            </a:r>
            <a:endParaRPr kumimoji="0" lang="ru-RU" sz="14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kk-KZ" sz="1400" b="0"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Сен мектепке бара</a:t>
            </a:r>
            <a:r>
              <a:rPr kumimoji="0" lang="kk-KZ" sz="1400" b="0" i="1"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сың</a:t>
            </a:r>
            <a:endParaRPr kumimoji="0" lang="ru-RU" sz="14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kk-KZ" sz="1400" b="0"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Сіз мектепке бара</a:t>
            </a:r>
            <a:r>
              <a:rPr kumimoji="0" lang="kk-KZ" sz="1400" b="0" i="1"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сыз</a:t>
            </a:r>
            <a:endParaRPr kumimoji="0" lang="ru-RU" sz="14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kk-KZ" sz="1400" b="0"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Ол мектепе бара</a:t>
            </a:r>
            <a:r>
              <a:rPr kumimoji="0" lang="kk-KZ" sz="1400" b="0" i="1"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ды</a:t>
            </a:r>
            <a:r>
              <a:rPr kumimoji="0" lang="kk-KZ" sz="1400" b="0"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a:t>
            </a:r>
            <a:endParaRPr kumimoji="0" lang="ru-RU" sz="14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kk-KZ" sz="1400" i="0"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4- тапсырма.Өзіңді тексер. Ы-І</a:t>
            </a:r>
            <a:endParaRPr kumimoji="0" lang="ru-RU" sz="1400" i="0" u="none" strike="noStrike" cap="none" normalizeH="0" baseline="0" dirty="0" smtClean="0">
              <a:ln>
                <a:noFill/>
              </a:ln>
              <a:solidFill>
                <a:srgbClr val="002060"/>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kk-KZ" sz="1400" i="0"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 Ки...ім</a:t>
            </a:r>
            <a:endParaRPr kumimoji="0" lang="ru-RU" sz="1400" i="0" u="none" strike="noStrike" cap="none" normalizeH="0" baseline="0" dirty="0" smtClean="0">
              <a:ln>
                <a:noFill/>
              </a:ln>
              <a:solidFill>
                <a:srgbClr val="002060"/>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kk-KZ" sz="1400" i="0"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Ұз...н</a:t>
            </a:r>
            <a:endParaRPr kumimoji="0" lang="ru-RU" sz="1400" i="0" u="none" strike="noStrike" cap="none" normalizeH="0" baseline="0" dirty="0" smtClean="0">
              <a:ln>
                <a:noFill/>
              </a:ln>
              <a:solidFill>
                <a:srgbClr val="002060"/>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kk-KZ" sz="1400" i="0"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К...тап</a:t>
            </a:r>
            <a:endParaRPr kumimoji="0" lang="ru-RU" sz="1400" i="0" u="none" strike="noStrike" cap="none" normalizeH="0" baseline="0" dirty="0" smtClean="0">
              <a:ln>
                <a:noFill/>
              </a:ln>
              <a:solidFill>
                <a:srgbClr val="002060"/>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kk-KZ" sz="1400" i="0"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К...шкентай</a:t>
            </a:r>
            <a:endParaRPr kumimoji="0" lang="ru-RU" sz="1400" i="0" u="none" strike="noStrike" cap="none" normalizeH="0" baseline="0" dirty="0" smtClean="0">
              <a:ln>
                <a:noFill/>
              </a:ln>
              <a:solidFill>
                <a:srgbClr val="002060"/>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kk-KZ" sz="1400" i="0"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Өш...ргіш</a:t>
            </a:r>
            <a:endParaRPr kumimoji="0" lang="ru-RU" sz="1400" i="0" u="none" strike="noStrike" cap="none" normalizeH="0" baseline="0" dirty="0" smtClean="0">
              <a:ln>
                <a:noFill/>
              </a:ln>
              <a:solidFill>
                <a:srgbClr val="002060"/>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kk-KZ" sz="1400" i="0"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 Сызғ....ш</a:t>
            </a:r>
            <a:endParaRPr kumimoji="0" lang="ru-RU" sz="1400" i="0" u="none" strike="noStrike" cap="none" normalizeH="0" baseline="0" dirty="0" smtClean="0">
              <a:ln>
                <a:noFill/>
              </a:ln>
              <a:solidFill>
                <a:srgbClr val="002060"/>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ru-RU" sz="1400" i="0" u="none" strike="noStrike" cap="none" normalizeH="0" baseline="0" dirty="0" smtClean="0">
              <a:ln>
                <a:noFill/>
              </a:ln>
              <a:solidFill>
                <a:srgbClr val="002060"/>
              </a:solidFill>
              <a:effectLst/>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1" name="Picture 1"/>
          <p:cNvPicPr>
            <a:picLocks noChangeAspect="1" noChangeArrowheads="1"/>
          </p:cNvPicPr>
          <p:nvPr/>
        </p:nvPicPr>
        <p:blipFill>
          <a:blip r:embed="rId2"/>
          <a:srcRect/>
          <a:stretch>
            <a:fillRect/>
          </a:stretch>
        </p:blipFill>
        <p:spPr bwMode="auto">
          <a:xfrm>
            <a:off x="0" y="0"/>
            <a:ext cx="9753600" cy="7315200"/>
          </a:xfrm>
          <a:prstGeom prst="rect">
            <a:avLst/>
          </a:prstGeom>
          <a:noFill/>
          <a:ln w="9525">
            <a:noFill/>
            <a:miter lim="800000"/>
            <a:headEnd/>
            <a:tailEnd/>
          </a:ln>
          <a:effectLst/>
        </p:spPr>
      </p:pic>
      <p:sp>
        <p:nvSpPr>
          <p:cNvPr id="5123" name="Rectangle 3"/>
          <p:cNvSpPr>
            <a:spLocks noChangeArrowheads="1"/>
          </p:cNvSpPr>
          <p:nvPr/>
        </p:nvSpPr>
        <p:spPr bwMode="auto">
          <a:xfrm>
            <a:off x="304800" y="762000"/>
            <a:ext cx="8839200" cy="5724644"/>
          </a:xfrm>
          <a:prstGeom prst="rect">
            <a:avLst/>
          </a:prstGeom>
          <a:solidFill>
            <a:srgbClr val="FFFFFF"/>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kk-KZ" sz="12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kk-KZ" sz="14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3-күн. </a:t>
            </a:r>
            <a:r>
              <a:rPr kumimoji="0" lang="kk-KZ" sz="1400" b="1" i="0"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Менің отбасым және достарым</a:t>
            </a:r>
            <a:endParaRPr kumimoji="0" lang="ru-RU" sz="14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kk-KZ" sz="14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Тапсырма . Отбасы мүшелері. Семья.Перевести</a:t>
            </a:r>
            <a:r>
              <a:rPr kumimoji="0" lang="kk-KZ"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a:t>
            </a:r>
            <a:endParaRPr kumimoji="0" lang="ru-RU" sz="14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kk-KZ"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Әже-</a:t>
            </a:r>
            <a:r>
              <a:rPr lang="ru-RU" sz="1400" dirty="0" smtClean="0">
                <a:latin typeface="Times New Roman" pitchFamily="18" charset="0"/>
                <a:cs typeface="Times New Roman" pitchFamily="18" charset="0"/>
              </a:rPr>
              <a:t> </a:t>
            </a:r>
            <a:r>
              <a:rPr lang="ru-RU" sz="1400" dirty="0" smtClean="0">
                <a:latin typeface="Times New Roman" pitchFamily="18" charset="0"/>
                <a:cs typeface="Times New Roman" pitchFamily="18" charset="0"/>
              </a:rPr>
              <a:t>                        </a:t>
            </a:r>
            <a:r>
              <a:rPr kumimoji="0" lang="kk-KZ"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Ата-</a:t>
            </a:r>
            <a:r>
              <a:rPr lang="ru-RU" sz="1400" dirty="0" smtClean="0">
                <a:latin typeface="Times New Roman" pitchFamily="18" charset="0"/>
                <a:cs typeface="Times New Roman" pitchFamily="18" charset="0"/>
              </a:rPr>
              <a:t> </a:t>
            </a:r>
            <a:r>
              <a:rPr lang="ru-RU" sz="1400" dirty="0" smtClean="0">
                <a:latin typeface="Times New Roman" pitchFamily="18" charset="0"/>
                <a:cs typeface="Times New Roman" pitchFamily="18" charset="0"/>
              </a:rPr>
              <a:t>                                </a:t>
            </a:r>
            <a:r>
              <a:rPr kumimoji="0" lang="kk-KZ"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Апа-</a:t>
            </a:r>
            <a:r>
              <a:rPr lang="ru-RU" sz="1400" dirty="0" smtClean="0">
                <a:latin typeface="Times New Roman" pitchFamily="18" charset="0"/>
                <a:cs typeface="Times New Roman" pitchFamily="18" charset="0"/>
              </a:rPr>
              <a:t> </a:t>
            </a:r>
            <a:r>
              <a:rPr lang="ru-RU" sz="1400" dirty="0" smtClean="0">
                <a:latin typeface="Times New Roman" pitchFamily="18" charset="0"/>
                <a:cs typeface="Times New Roman" pitchFamily="18" charset="0"/>
              </a:rPr>
              <a:t>                                </a:t>
            </a:r>
            <a:r>
              <a:rPr kumimoji="0" lang="kk-KZ"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Сіңлі-</a:t>
            </a:r>
            <a:endParaRPr kumimoji="0" lang="ru-RU" sz="14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kk-KZ"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Қарындас-</a:t>
            </a:r>
            <a:r>
              <a:rPr lang="ru-RU" sz="1400" dirty="0" smtClean="0">
                <a:latin typeface="Times New Roman" pitchFamily="18" charset="0"/>
                <a:cs typeface="Times New Roman" pitchFamily="18" charset="0"/>
              </a:rPr>
              <a:t> </a:t>
            </a:r>
            <a:r>
              <a:rPr lang="ru-RU" sz="1400" dirty="0" smtClean="0">
                <a:latin typeface="Times New Roman" pitchFamily="18" charset="0"/>
                <a:cs typeface="Times New Roman" pitchFamily="18" charset="0"/>
              </a:rPr>
              <a:t>                    </a:t>
            </a:r>
            <a:r>
              <a:rPr kumimoji="0" lang="kk-KZ"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Іні-</a:t>
            </a:r>
            <a:r>
              <a:rPr lang="ru-RU" sz="1400" dirty="0" smtClean="0">
                <a:latin typeface="Times New Roman" pitchFamily="18" charset="0"/>
                <a:cs typeface="Times New Roman" pitchFamily="18" charset="0"/>
              </a:rPr>
              <a:t> </a:t>
            </a:r>
            <a:r>
              <a:rPr lang="ru-RU" sz="1400" dirty="0" smtClean="0">
                <a:latin typeface="Times New Roman" pitchFamily="18" charset="0"/>
                <a:cs typeface="Times New Roman" pitchFamily="18" charset="0"/>
              </a:rPr>
              <a:t>                           </a:t>
            </a:r>
            <a:r>
              <a:rPr kumimoji="0" lang="kk-KZ"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Аға-</a:t>
            </a:r>
            <a:r>
              <a:rPr lang="ru-RU" sz="1400" dirty="0" smtClean="0">
                <a:latin typeface="Times New Roman" pitchFamily="18" charset="0"/>
                <a:cs typeface="Times New Roman" pitchFamily="18" charset="0"/>
              </a:rPr>
              <a:t> </a:t>
            </a:r>
            <a:r>
              <a:rPr lang="ru-RU" sz="1400" dirty="0" smtClean="0">
                <a:latin typeface="Times New Roman" pitchFamily="18" charset="0"/>
                <a:cs typeface="Times New Roman" pitchFamily="18" charset="0"/>
              </a:rPr>
              <a:t>                               </a:t>
            </a:r>
            <a:r>
              <a:rPr kumimoji="0" lang="kk-KZ"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Әке-</a:t>
            </a:r>
            <a:r>
              <a:rPr lang="ru-RU" sz="1400" dirty="0" smtClean="0">
                <a:latin typeface="Times New Roman" pitchFamily="18" charset="0"/>
                <a:cs typeface="Times New Roman" pitchFamily="18" charset="0"/>
              </a:rPr>
              <a:t> </a:t>
            </a:r>
            <a:r>
              <a:rPr lang="ru-RU" sz="1400" dirty="0" smtClean="0">
                <a:latin typeface="Times New Roman" pitchFamily="18" charset="0"/>
                <a:cs typeface="Times New Roman" pitchFamily="18" charset="0"/>
              </a:rPr>
              <a:t>                                             </a:t>
            </a:r>
            <a:r>
              <a:rPr kumimoji="0" lang="kk-KZ"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Ана-</a:t>
            </a:r>
            <a:endParaRPr kumimoji="0" lang="ru-RU" sz="14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kk-KZ" sz="14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2-тапсырма. Мәтінді оқы, өз отбасың туралы айт. Прочитай текст, расскажи о своей семье.</a:t>
            </a:r>
            <a:endParaRPr kumimoji="0" lang="ru-RU" sz="14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kk-KZ"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Менің отбасым.</a:t>
            </a:r>
            <a:endParaRPr kumimoji="0" lang="ru-RU" sz="14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kk-KZ"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Менің атым Олжас.Мен тоғыз жастамын.Менің отбасым шағын.Төрт адам бар. Олар:әкем, шешем, інім және мен.Інім бірінші сыныпта оқиды. Мен үшінші сыныпта оқимын.</a:t>
            </a:r>
            <a:endParaRPr kumimoji="0" lang="ru-RU" sz="14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kk-KZ"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Жастамын-лет</a:t>
            </a:r>
            <a:endParaRPr kumimoji="0" lang="ru-RU" sz="14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kk-KZ"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Шағын- не большой</a:t>
            </a:r>
            <a:endParaRPr kumimoji="0" lang="ru-RU" sz="14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kk-KZ"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Адам- люди, человек</a:t>
            </a:r>
            <a:endParaRPr kumimoji="0" lang="ru-RU" sz="14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kk-KZ"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Оқиды –учится</a:t>
            </a:r>
            <a:endParaRPr kumimoji="0" lang="ru-RU" sz="14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kk-KZ"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Сыныпта- в классе</a:t>
            </a:r>
            <a:endParaRPr kumimoji="0" lang="ru-RU" sz="14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kk-KZ" sz="14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3-тапсырма</a:t>
            </a:r>
            <a:endParaRPr kumimoji="0" lang="ru-RU" sz="14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sz="1400" b="1" i="0" u="none" strike="noStrike" cap="none" normalizeH="0" baseline="0" dirty="0" smtClean="0">
                <a:ln>
                  <a:noFill/>
                </a:ln>
                <a:solidFill>
                  <a:srgbClr val="0645AD"/>
                </a:solidFill>
                <a:effectLst/>
                <a:latin typeface="Times New Roman" pitchFamily="18" charset="0"/>
                <a:ea typeface="Times New Roman" pitchFamily="18" charset="0"/>
                <a:cs typeface="Times New Roman" pitchFamily="18" charset="0"/>
              </a:rPr>
              <a:t>Сан </a:t>
            </a:r>
            <a:r>
              <a:rPr kumimoji="0" lang="ru-RU" sz="1400" b="1" i="0" u="none" strike="noStrike" cap="none" normalizeH="0" baseline="0" dirty="0" err="1" smtClean="0">
                <a:ln>
                  <a:noFill/>
                </a:ln>
                <a:solidFill>
                  <a:srgbClr val="0645AD"/>
                </a:solidFill>
                <a:effectLst/>
                <a:latin typeface="Times New Roman" pitchFamily="18" charset="0"/>
                <a:ea typeface="Times New Roman" pitchFamily="18" charset="0"/>
                <a:cs typeface="Times New Roman" pitchFamily="18" charset="0"/>
              </a:rPr>
              <a:t>есім</a:t>
            </a:r>
            <a:r>
              <a:rPr kumimoji="0" lang="ru-RU" sz="1400" b="1" i="0" u="none" strike="noStrike" cap="none" normalizeH="0" baseline="0" dirty="0" smtClean="0">
                <a:ln>
                  <a:noFill/>
                </a:ln>
                <a:solidFill>
                  <a:srgbClr val="0645AD"/>
                </a:solidFill>
                <a:effectLst/>
                <a:latin typeface="Times New Roman" pitchFamily="18" charset="0"/>
                <a:ea typeface="Times New Roman" pitchFamily="18" charset="0"/>
                <a:cs typeface="Times New Roman" pitchFamily="18" charset="0"/>
              </a:rPr>
              <a:t> (Имя числительное)</a:t>
            </a:r>
            <a:endParaRPr kumimoji="0" lang="ru-RU" sz="14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sz="1400" b="1" i="0" u="none" strike="noStrike" cap="none" normalizeH="0" baseline="0" dirty="0" err="1" smtClean="0">
                <a:ln>
                  <a:noFill/>
                </a:ln>
                <a:solidFill>
                  <a:srgbClr val="444444"/>
                </a:solidFill>
                <a:effectLst/>
                <a:latin typeface="Times New Roman" pitchFamily="18" charset="0"/>
                <a:ea typeface="Times New Roman" pitchFamily="18" charset="0"/>
                <a:cs typeface="Times New Roman" pitchFamily="18" charset="0"/>
              </a:rPr>
              <a:t>Заттың санын</a:t>
            </a:r>
            <a:r>
              <a:rPr kumimoji="0" lang="ru-RU" sz="1400" b="1" i="0" u="none" strike="noStrike" cap="none" normalizeH="0" baseline="0" dirty="0" smtClean="0">
                <a:ln>
                  <a:noFill/>
                </a:ln>
                <a:solidFill>
                  <a:srgbClr val="444444"/>
                </a:solidFill>
                <a:effectLst/>
                <a:latin typeface="Times New Roman" pitchFamily="18" charset="0"/>
                <a:ea typeface="Times New Roman" pitchFamily="18" charset="0"/>
                <a:cs typeface="Times New Roman" pitchFamily="18" charset="0"/>
              </a:rPr>
              <a:t> </a:t>
            </a:r>
            <a:r>
              <a:rPr kumimoji="0" lang="ru-RU" sz="1400" b="1" i="0" u="none" strike="noStrike" cap="none" normalizeH="0" baseline="0" dirty="0" err="1" smtClean="0">
                <a:ln>
                  <a:noFill/>
                </a:ln>
                <a:solidFill>
                  <a:srgbClr val="444444"/>
                </a:solidFill>
                <a:effectLst/>
                <a:latin typeface="Times New Roman" pitchFamily="18" charset="0"/>
                <a:ea typeface="Times New Roman" pitchFamily="18" charset="0"/>
                <a:cs typeface="Times New Roman" pitchFamily="18" charset="0"/>
              </a:rPr>
              <a:t>ретін</a:t>
            </a:r>
            <a:r>
              <a:rPr kumimoji="0" lang="ru-RU" sz="1400" b="1" i="0" u="none" strike="noStrike" cap="none" normalizeH="0" baseline="0" dirty="0" smtClean="0">
                <a:ln>
                  <a:noFill/>
                </a:ln>
                <a:solidFill>
                  <a:srgbClr val="444444"/>
                </a:solidFill>
                <a:effectLst/>
                <a:latin typeface="Times New Roman" pitchFamily="18" charset="0"/>
                <a:ea typeface="Times New Roman" pitchFamily="18" charset="0"/>
                <a:cs typeface="Times New Roman" pitchFamily="18" charset="0"/>
              </a:rPr>
              <a:t> </a:t>
            </a:r>
            <a:r>
              <a:rPr kumimoji="0" lang="ru-RU" sz="1400" b="1" i="0" u="none" strike="noStrike" cap="none" normalizeH="0" baseline="0" dirty="0" err="1" smtClean="0">
                <a:ln>
                  <a:noFill/>
                </a:ln>
                <a:solidFill>
                  <a:srgbClr val="444444"/>
                </a:solidFill>
                <a:effectLst/>
                <a:latin typeface="Times New Roman" pitchFamily="18" charset="0"/>
                <a:ea typeface="Times New Roman" pitchFamily="18" charset="0"/>
                <a:cs typeface="Times New Roman" pitchFamily="18" charset="0"/>
              </a:rPr>
              <a:t>білдіріп</a:t>
            </a:r>
            <a:r>
              <a:rPr kumimoji="0" lang="ru-RU" sz="1400" b="1" i="0" u="none" strike="noStrike" cap="none" normalizeH="0" baseline="0" dirty="0" smtClean="0">
                <a:ln>
                  <a:noFill/>
                </a:ln>
                <a:solidFill>
                  <a:srgbClr val="444444"/>
                </a:solidFill>
                <a:effectLst/>
                <a:latin typeface="Times New Roman" pitchFamily="18" charset="0"/>
                <a:ea typeface="Times New Roman" pitchFamily="18" charset="0"/>
                <a:cs typeface="Times New Roman" pitchFamily="18" charset="0"/>
              </a:rPr>
              <a:t> </a:t>
            </a:r>
            <a:r>
              <a:rPr kumimoji="0" lang="ru-RU" sz="1400" b="1" i="1" u="none" strike="noStrike" cap="none" normalizeH="0" baseline="0" dirty="0" err="1" smtClean="0">
                <a:ln>
                  <a:noFill/>
                </a:ln>
                <a:solidFill>
                  <a:srgbClr val="444444"/>
                </a:solidFill>
                <a:effectLst/>
                <a:latin typeface="Times New Roman" pitchFamily="18" charset="0"/>
                <a:ea typeface="Times New Roman" pitchFamily="18" charset="0"/>
                <a:cs typeface="Times New Roman" pitchFamily="18" charset="0"/>
              </a:rPr>
              <a:t>Неше</a:t>
            </a:r>
            <a:r>
              <a:rPr kumimoji="0" lang="ru-RU" sz="1400" b="1" i="1" u="none" strike="noStrike" cap="none" normalizeH="0" baseline="0" dirty="0" smtClean="0">
                <a:ln>
                  <a:noFill/>
                </a:ln>
                <a:solidFill>
                  <a:srgbClr val="444444"/>
                </a:solidFill>
                <a:effectLst/>
                <a:latin typeface="Times New Roman" pitchFamily="18" charset="0"/>
                <a:ea typeface="Times New Roman" pitchFamily="18" charset="0"/>
                <a:cs typeface="Times New Roman" pitchFamily="18" charset="0"/>
              </a:rPr>
              <a:t>? </a:t>
            </a:r>
            <a:r>
              <a:rPr kumimoji="0" lang="ru-RU" sz="1400" b="1" i="1" u="none" strike="noStrike" cap="none" normalizeH="0" baseline="0" dirty="0" err="1" smtClean="0">
                <a:ln>
                  <a:noFill/>
                </a:ln>
                <a:solidFill>
                  <a:srgbClr val="444444"/>
                </a:solidFill>
                <a:effectLst/>
                <a:latin typeface="Times New Roman" pitchFamily="18" charset="0"/>
                <a:ea typeface="Times New Roman" pitchFamily="18" charset="0"/>
                <a:cs typeface="Times New Roman" pitchFamily="18" charset="0"/>
              </a:rPr>
              <a:t>Қанша?</a:t>
            </a:r>
            <a:r>
              <a:rPr kumimoji="0" lang="ru-RU" sz="1400" b="1" i="0" u="none" strike="noStrike" cap="none" normalizeH="0" baseline="0" dirty="0" smtClean="0">
                <a:ln>
                  <a:noFill/>
                </a:ln>
                <a:solidFill>
                  <a:srgbClr val="444444"/>
                </a:solidFill>
                <a:effectLst/>
                <a:latin typeface="Times New Roman" pitchFamily="18" charset="0"/>
                <a:ea typeface="Times New Roman" pitchFamily="18" charset="0"/>
                <a:cs typeface="Times New Roman" pitchFamily="18" charset="0"/>
              </a:rPr>
              <a:t> </a:t>
            </a:r>
            <a:r>
              <a:rPr kumimoji="0" lang="ru-RU" sz="1400" b="1" i="0" u="none" strike="noStrike" cap="none" normalizeH="0" baseline="0" dirty="0" err="1" smtClean="0">
                <a:ln>
                  <a:noFill/>
                </a:ln>
                <a:solidFill>
                  <a:srgbClr val="444444"/>
                </a:solidFill>
                <a:effectLst/>
                <a:latin typeface="Times New Roman" pitchFamily="18" charset="0"/>
                <a:ea typeface="Times New Roman" pitchFamily="18" charset="0"/>
                <a:cs typeface="Times New Roman" pitchFamily="18" charset="0"/>
              </a:rPr>
              <a:t>сұрақтарына жауап</a:t>
            </a:r>
            <a:r>
              <a:rPr kumimoji="0" lang="ru-RU" sz="1400" b="1" i="0" u="none" strike="noStrike" cap="none" normalizeH="0" baseline="0" dirty="0" smtClean="0">
                <a:ln>
                  <a:noFill/>
                </a:ln>
                <a:solidFill>
                  <a:srgbClr val="444444"/>
                </a:solidFill>
                <a:effectLst/>
                <a:latin typeface="Times New Roman" pitchFamily="18" charset="0"/>
                <a:ea typeface="Times New Roman" pitchFamily="18" charset="0"/>
                <a:cs typeface="Times New Roman" pitchFamily="18" charset="0"/>
              </a:rPr>
              <a:t> </a:t>
            </a:r>
            <a:r>
              <a:rPr kumimoji="0" lang="ru-RU" sz="1400" b="1" i="0" u="none" strike="noStrike" cap="none" normalizeH="0" baseline="0" dirty="0" err="1" smtClean="0">
                <a:ln>
                  <a:noFill/>
                </a:ln>
                <a:solidFill>
                  <a:srgbClr val="444444"/>
                </a:solidFill>
                <a:effectLst/>
                <a:latin typeface="Times New Roman" pitchFamily="18" charset="0"/>
                <a:ea typeface="Times New Roman" pitchFamily="18" charset="0"/>
                <a:cs typeface="Times New Roman" pitchFamily="18" charset="0"/>
              </a:rPr>
              <a:t>береді</a:t>
            </a:r>
            <a:r>
              <a:rPr kumimoji="0" lang="ru-RU" sz="1400" b="1" i="0" u="none" strike="noStrike" cap="none" normalizeH="0" baseline="0" dirty="0" smtClean="0">
                <a:ln>
                  <a:noFill/>
                </a:ln>
                <a:solidFill>
                  <a:srgbClr val="444444"/>
                </a:solidFill>
                <a:effectLst/>
                <a:latin typeface="Times New Roman" pitchFamily="18" charset="0"/>
                <a:ea typeface="Times New Roman" pitchFamily="18" charset="0"/>
                <a:cs typeface="Times New Roman" pitchFamily="18" charset="0"/>
              </a:rPr>
              <a:t>.</a:t>
            </a:r>
            <a:endParaRPr kumimoji="0" lang="ru-RU" sz="14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sz="1400" b="1" i="0" u="none" strike="noStrike" cap="none" normalizeH="0" baseline="0" dirty="0" smtClean="0">
                <a:ln>
                  <a:noFill/>
                </a:ln>
                <a:solidFill>
                  <a:srgbClr val="444444"/>
                </a:solidFill>
                <a:effectLst/>
                <a:latin typeface="Times New Roman" pitchFamily="18" charset="0"/>
                <a:ea typeface="Times New Roman" pitchFamily="18" charset="0"/>
                <a:cs typeface="Times New Roman" pitchFamily="18" charset="0"/>
              </a:rPr>
              <a:t>Имя числительное</a:t>
            </a:r>
            <a:r>
              <a:rPr kumimoji="0" lang="ru-RU" sz="1400" b="0" i="0" u="none" strike="noStrike" cap="none" normalizeH="0" baseline="0" dirty="0" smtClean="0">
                <a:ln>
                  <a:noFill/>
                </a:ln>
                <a:solidFill>
                  <a:srgbClr val="444444"/>
                </a:solidFill>
                <a:effectLst/>
                <a:latin typeface="Times New Roman" pitchFamily="18" charset="0"/>
                <a:ea typeface="Times New Roman" pitchFamily="18" charset="0"/>
                <a:cs typeface="Times New Roman" pitchFamily="18" charset="0"/>
              </a:rPr>
              <a:t> — самостоятельная часть речи, обозначающая число, количество и порядок предметов. Отвечает на вопросы: </a:t>
            </a:r>
            <a:r>
              <a:rPr kumimoji="0" lang="ru-RU" sz="1400" b="0" i="1" u="none" strike="noStrike" cap="none" normalizeH="0" baseline="0" dirty="0" smtClean="0">
                <a:ln>
                  <a:noFill/>
                </a:ln>
                <a:solidFill>
                  <a:srgbClr val="444444"/>
                </a:solidFill>
                <a:effectLst/>
                <a:latin typeface="Times New Roman" pitchFamily="18" charset="0"/>
                <a:ea typeface="Times New Roman" pitchFamily="18" charset="0"/>
                <a:cs typeface="Times New Roman" pitchFamily="18" charset="0"/>
              </a:rPr>
              <a:t>сколько? который?</a:t>
            </a:r>
            <a:br>
              <a:rPr kumimoji="0" lang="ru-RU" sz="1400" b="0" i="1" u="none" strike="noStrike" cap="none" normalizeH="0" baseline="0" dirty="0" smtClean="0">
                <a:ln>
                  <a:noFill/>
                </a:ln>
                <a:solidFill>
                  <a:srgbClr val="444444"/>
                </a:solidFill>
                <a:effectLst/>
                <a:latin typeface="Times New Roman" pitchFamily="18" charset="0"/>
                <a:ea typeface="Times New Roman" pitchFamily="18" charset="0"/>
                <a:cs typeface="Times New Roman" pitchFamily="18" charset="0"/>
              </a:rPr>
            </a:br>
            <a:r>
              <a:rPr kumimoji="0" lang="kk-KZ" sz="14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4-тапсырма.А-Ә</a:t>
            </a:r>
            <a:endParaRPr kumimoji="0" lang="ru-RU" sz="14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kk-KZ"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Д....птер</a:t>
            </a:r>
            <a:endParaRPr kumimoji="0" lang="ru-RU" sz="14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kk-KZ"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Кіт...п</a:t>
            </a:r>
            <a:endParaRPr kumimoji="0" lang="ru-RU" sz="14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kk-KZ"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..же</a:t>
            </a:r>
            <a:endParaRPr kumimoji="0" lang="ru-RU" sz="14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kk-KZ"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С...лем</a:t>
            </a:r>
            <a:endParaRPr kumimoji="0" lang="ru-RU" sz="14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kk-KZ"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...демі</a:t>
            </a:r>
            <a:endParaRPr kumimoji="0" lang="ru-RU" sz="14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ru-RU" sz="1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7" name="Picture 1"/>
          <p:cNvPicPr>
            <a:picLocks noChangeAspect="1" noChangeArrowheads="1"/>
          </p:cNvPicPr>
          <p:nvPr/>
        </p:nvPicPr>
        <p:blipFill>
          <a:blip r:embed="rId2"/>
          <a:srcRect/>
          <a:stretch>
            <a:fillRect/>
          </a:stretch>
        </p:blipFill>
        <p:spPr bwMode="auto">
          <a:xfrm>
            <a:off x="0" y="0"/>
            <a:ext cx="9753600" cy="7315200"/>
          </a:xfrm>
          <a:prstGeom prst="rect">
            <a:avLst/>
          </a:prstGeom>
          <a:noFill/>
          <a:ln w="9525">
            <a:noFill/>
            <a:miter lim="800000"/>
            <a:headEnd/>
            <a:tailEnd/>
          </a:ln>
          <a:effectLst/>
        </p:spPr>
      </p:pic>
      <p:sp>
        <p:nvSpPr>
          <p:cNvPr id="4098" name="Rectangle 2"/>
          <p:cNvSpPr>
            <a:spLocks noChangeArrowheads="1"/>
          </p:cNvSpPr>
          <p:nvPr/>
        </p:nvSpPr>
        <p:spPr bwMode="auto">
          <a:xfrm>
            <a:off x="228599" y="228600"/>
            <a:ext cx="8915401" cy="424731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4</a:t>
            </a:r>
            <a:r>
              <a:rPr kumimoji="0" lang="kk-KZ" sz="14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күн. </a:t>
            </a:r>
            <a:endParaRPr kumimoji="0" lang="ru-RU" sz="14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kk-KZ" sz="14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Қоршаған орта.</a:t>
            </a:r>
            <a:endParaRPr kumimoji="0" lang="ru-RU" sz="14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kk-KZ" sz="14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1-тапсырма. Берілген сөздерді қатыстырып, сөйлемдер құрастырып жаз. Составить предложения.</a:t>
            </a:r>
            <a:endParaRPr kumimoji="0" lang="ru-RU" sz="14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kk-KZ"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Табиғатқа, біздің, оқушылары, сынып,шықты.</a:t>
            </a:r>
            <a:endParaRPr kumimoji="0" lang="ru-RU" sz="14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kk-KZ"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Демалдым, таза ауамен,мен.</a:t>
            </a:r>
            <a:endParaRPr kumimoji="0" lang="ru-RU" sz="14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kk-KZ"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Жапырақтары, ағаш, жап-жасыл.</a:t>
            </a:r>
            <a:endParaRPr kumimoji="0" lang="ru-RU" sz="14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kk-KZ"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Шықты, балалар, тауға.</a:t>
            </a:r>
            <a:endParaRPr kumimoji="0" lang="ru-RU" sz="14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kk-KZ"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Жақсы, бүгін, ауа райы.</a:t>
            </a:r>
            <a:endParaRPr kumimoji="0" lang="ru-RU" sz="14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kk-KZ" sz="14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2-тапсырма. Перевести слова в скобке,переписать предложения.</a:t>
            </a:r>
            <a:endParaRPr kumimoji="0" lang="ru-RU" sz="14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kk-KZ"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Бүгін  ауа райы (теплая). Күн (солнечный). Балалар далаға  (вышли). Олар (с мячом ) ойнады. Кенет аспанды (тучи)</a:t>
            </a:r>
          </a:p>
          <a:p>
            <a:pPr marL="0" marR="0" lvl="0" indent="0" algn="l" defTabSz="914400" rtl="0" eaLnBrk="0" fontAlgn="base" latinLnBrk="0" hangingPunct="0">
              <a:lnSpc>
                <a:spcPct val="100000"/>
              </a:lnSpc>
              <a:spcBef>
                <a:spcPct val="0"/>
              </a:spcBef>
              <a:spcAft>
                <a:spcPct val="0"/>
              </a:spcAft>
              <a:buClrTx/>
              <a:buSzTx/>
              <a:buFontTx/>
              <a:buNone/>
              <a:tabLst/>
            </a:pPr>
            <a:r>
              <a:rPr kumimoji="0" lang="kk-KZ"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қаптады. (Дождь)жауды. Сәлден соң (радуга) шықты. (Воздух) тазарады.</a:t>
            </a:r>
            <a:endParaRPr kumimoji="0" lang="ru-RU" sz="14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kk-KZ"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Ауа райы-погода</a:t>
            </a:r>
            <a:endParaRPr kumimoji="0" lang="ru-RU" sz="14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kk-KZ"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Кенет –вдруг</a:t>
            </a:r>
            <a:endParaRPr kumimoji="0" lang="ru-RU" sz="14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kk-KZ"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Сәлден соң- вскоре после (через какое- то время)</a:t>
            </a:r>
            <a:endParaRPr kumimoji="0" lang="ru-RU" sz="14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kk-KZ"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Тазарады-очистится</a:t>
            </a:r>
            <a:endParaRPr kumimoji="0" lang="ru-RU" sz="14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kk-KZ"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Ауа-воздух</a:t>
            </a:r>
            <a:endParaRPr kumimoji="0" lang="ru-RU" sz="14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kk-KZ"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Табиғат,табиғатқа – природа,на природу.</a:t>
            </a:r>
            <a:endParaRPr kumimoji="0" lang="ru-RU" sz="14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ru-RU"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4100" name="Rectangle 4"/>
          <p:cNvSpPr>
            <a:spLocks noChangeArrowheads="1"/>
          </p:cNvSpPr>
          <p:nvPr/>
        </p:nvSpPr>
        <p:spPr bwMode="auto">
          <a:xfrm>
            <a:off x="0" y="0"/>
            <a:ext cx="184731" cy="492443"/>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ru-RU"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ru-RU"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4099" name="AutoShape 3"/>
          <p:cNvSpPr>
            <a:spLocks noChangeShapeType="1"/>
          </p:cNvSpPr>
          <p:nvPr/>
        </p:nvSpPr>
        <p:spPr bwMode="auto">
          <a:xfrm>
            <a:off x="-41275" y="3175"/>
            <a:ext cx="0" cy="142875"/>
          </a:xfrm>
          <a:prstGeom prst="straightConnector1">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ru-RU"/>
          </a:p>
        </p:txBody>
      </p:sp>
      <p:sp>
        <p:nvSpPr>
          <p:cNvPr id="4101" name="AutoShape 5"/>
          <p:cNvSpPr>
            <a:spLocks noChangeShapeType="1"/>
          </p:cNvSpPr>
          <p:nvPr/>
        </p:nvSpPr>
        <p:spPr bwMode="auto">
          <a:xfrm>
            <a:off x="-41275" y="3175"/>
            <a:ext cx="0" cy="142875"/>
          </a:xfrm>
          <a:prstGeom prst="straightConnector1">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ru-RU"/>
          </a:p>
        </p:txBody>
      </p:sp>
      <p:pic>
        <p:nvPicPr>
          <p:cNvPr id="4103" name="Picture 7" descr="https://fs00.infourok.ru/images/doc/107/126874/img49.jpg"/>
          <p:cNvPicPr>
            <a:picLocks noChangeAspect="1" noChangeArrowheads="1"/>
          </p:cNvPicPr>
          <p:nvPr/>
        </p:nvPicPr>
        <p:blipFill>
          <a:blip r:embed="rId3" cstate="print"/>
          <a:srcRect/>
          <a:stretch>
            <a:fillRect/>
          </a:stretch>
        </p:blipFill>
        <p:spPr bwMode="auto">
          <a:xfrm>
            <a:off x="5105400" y="3276600"/>
            <a:ext cx="2438400" cy="1828800"/>
          </a:xfrm>
          <a:prstGeom prst="rect">
            <a:avLst/>
          </a:prstGeom>
          <a:noFill/>
        </p:spPr>
      </p:pic>
      <p:sp>
        <p:nvSpPr>
          <p:cNvPr id="4104" name="Rectangle 8"/>
          <p:cNvSpPr>
            <a:spLocks noChangeArrowheads="1"/>
          </p:cNvSpPr>
          <p:nvPr/>
        </p:nvSpPr>
        <p:spPr bwMode="auto">
          <a:xfrm>
            <a:off x="304800" y="5029200"/>
            <a:ext cx="1750094" cy="1600438"/>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Char char="•"/>
              <a:tabLst/>
            </a:pPr>
            <a:r>
              <a:rPr kumimoji="0" lang="kk-KZ" sz="1400" b="1" i="0" u="none" strike="noStrike" cap="none" normalizeH="0" baseline="0" dirty="0" smtClean="0">
                <a:ln>
                  <a:noFill/>
                </a:ln>
                <a:solidFill>
                  <a:srgbClr val="FFC000"/>
                </a:solidFill>
                <a:effectLst/>
                <a:latin typeface="Times New Roman" pitchFamily="18" charset="0"/>
                <a:ea typeface="Times New Roman" pitchFamily="18" charset="0"/>
                <a:cs typeface="Times New Roman" pitchFamily="18" charset="0"/>
              </a:rPr>
              <a:t>Өзіңді тексер.  Г-Ғ</a:t>
            </a:r>
            <a:endParaRPr kumimoji="0" lang="ru-RU" sz="1400" b="1" i="0" u="none" strike="noStrike" cap="none" normalizeH="0" baseline="0" dirty="0" smtClean="0">
              <a:ln>
                <a:noFill/>
              </a:ln>
              <a:solidFill>
                <a:srgbClr val="FFC000"/>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kk-KZ" sz="1400" b="1" i="0" u="none" strike="noStrike" cap="none" normalizeH="0" baseline="0" dirty="0" smtClean="0">
                <a:ln>
                  <a:noFill/>
                </a:ln>
                <a:solidFill>
                  <a:srgbClr val="FFC000"/>
                </a:solidFill>
                <a:effectLst/>
                <a:latin typeface="Times New Roman" pitchFamily="18" charset="0"/>
                <a:ea typeface="Times New Roman" pitchFamily="18" charset="0"/>
                <a:cs typeface="Times New Roman" pitchFamily="18" charset="0"/>
              </a:rPr>
              <a:t>Са...ат</a:t>
            </a:r>
            <a:endParaRPr kumimoji="0" lang="ru-RU" sz="1400" b="1" i="0" u="none" strike="noStrike" cap="none" normalizeH="0" baseline="0" dirty="0" smtClean="0">
              <a:ln>
                <a:noFill/>
              </a:ln>
              <a:solidFill>
                <a:srgbClr val="FFC000"/>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kk-KZ" sz="1400" b="1" i="0" u="none" strike="noStrike" cap="none" normalizeH="0" baseline="0" dirty="0" smtClean="0">
                <a:ln>
                  <a:noFill/>
                </a:ln>
                <a:solidFill>
                  <a:srgbClr val="FFC000"/>
                </a:solidFill>
                <a:effectLst/>
                <a:latin typeface="Times New Roman" pitchFamily="18" charset="0"/>
                <a:ea typeface="Times New Roman" pitchFamily="18" charset="0"/>
                <a:cs typeface="Times New Roman" pitchFamily="18" charset="0"/>
              </a:rPr>
              <a:t>То..ыз</a:t>
            </a:r>
            <a:endParaRPr kumimoji="0" lang="ru-RU" sz="1400" b="1" i="0" u="none" strike="noStrike" cap="none" normalizeH="0" baseline="0" dirty="0" smtClean="0">
              <a:ln>
                <a:noFill/>
              </a:ln>
              <a:solidFill>
                <a:srgbClr val="FFC000"/>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kk-KZ" sz="1400" b="1" i="0" u="none" strike="noStrike" cap="none" normalizeH="0" baseline="0" dirty="0" smtClean="0">
                <a:ln>
                  <a:noFill/>
                </a:ln>
                <a:solidFill>
                  <a:srgbClr val="FFC000"/>
                </a:solidFill>
                <a:effectLst/>
                <a:latin typeface="Times New Roman" pitchFamily="18" charset="0"/>
                <a:ea typeface="Times New Roman" pitchFamily="18" charset="0"/>
                <a:cs typeface="Times New Roman" pitchFamily="18" charset="0"/>
              </a:rPr>
              <a:t>Г...л</a:t>
            </a:r>
            <a:endParaRPr kumimoji="0" lang="ru-RU" sz="1400" b="1" i="0" u="none" strike="noStrike" cap="none" normalizeH="0" baseline="0" dirty="0" smtClean="0">
              <a:ln>
                <a:noFill/>
              </a:ln>
              <a:solidFill>
                <a:srgbClr val="FFC000"/>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kk-KZ" sz="1400" b="1" i="0" u="none" strike="noStrike" cap="none" normalizeH="0" baseline="0" dirty="0" smtClean="0">
                <a:ln>
                  <a:noFill/>
                </a:ln>
                <a:solidFill>
                  <a:srgbClr val="FFC000"/>
                </a:solidFill>
                <a:effectLst/>
                <a:latin typeface="Times New Roman" pitchFamily="18" charset="0"/>
                <a:ea typeface="Times New Roman" pitchFamily="18" charset="0"/>
                <a:cs typeface="Times New Roman" pitchFamily="18" charset="0"/>
              </a:rPr>
              <a:t>Үй...е</a:t>
            </a:r>
            <a:endParaRPr kumimoji="0" lang="ru-RU" sz="1400" b="1" i="0" u="none" strike="noStrike" cap="none" normalizeH="0" baseline="0" dirty="0" smtClean="0">
              <a:ln>
                <a:noFill/>
              </a:ln>
              <a:solidFill>
                <a:srgbClr val="FFC000"/>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kk-KZ" sz="1400" b="1" i="0" u="none" strike="noStrike" cap="none" normalizeH="0" baseline="0" dirty="0" smtClean="0">
                <a:ln>
                  <a:noFill/>
                </a:ln>
                <a:solidFill>
                  <a:srgbClr val="FFC000"/>
                </a:solidFill>
                <a:effectLst/>
                <a:latin typeface="Times New Roman" pitchFamily="18" charset="0"/>
                <a:ea typeface="Times New Roman" pitchFamily="18" charset="0"/>
                <a:cs typeface="Times New Roman" pitchFamily="18" charset="0"/>
              </a:rPr>
              <a:t>Стадион...а</a:t>
            </a:r>
            <a:endParaRPr kumimoji="0" lang="ru-RU" sz="1400" b="1" i="0" u="none" strike="noStrike" cap="none" normalizeH="0" baseline="0" dirty="0" smtClean="0">
              <a:ln>
                <a:noFill/>
              </a:ln>
              <a:solidFill>
                <a:srgbClr val="FFC000"/>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ru-RU" sz="1400" b="0" i="0" u="none" strike="noStrike" cap="none" normalizeH="0" baseline="0" dirty="0" smtClean="0">
              <a:ln>
                <a:noFill/>
              </a:ln>
              <a:solidFill>
                <a:schemeClr val="tx1"/>
              </a:solidFill>
              <a:effectLst/>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3" name="Picture 1"/>
          <p:cNvPicPr>
            <a:picLocks noChangeAspect="1" noChangeArrowheads="1"/>
          </p:cNvPicPr>
          <p:nvPr/>
        </p:nvPicPr>
        <p:blipFill>
          <a:blip r:embed="rId2"/>
          <a:srcRect/>
          <a:stretch>
            <a:fillRect/>
          </a:stretch>
        </p:blipFill>
        <p:spPr bwMode="auto">
          <a:xfrm>
            <a:off x="0" y="0"/>
            <a:ext cx="9753600" cy="7315200"/>
          </a:xfrm>
          <a:prstGeom prst="rect">
            <a:avLst/>
          </a:prstGeom>
          <a:noFill/>
          <a:ln w="9525">
            <a:noFill/>
            <a:miter lim="800000"/>
            <a:headEnd/>
            <a:tailEnd/>
          </a:ln>
          <a:effectLst/>
        </p:spPr>
      </p:pic>
      <p:sp>
        <p:nvSpPr>
          <p:cNvPr id="3074" name="Rectangle 2"/>
          <p:cNvSpPr>
            <a:spLocks noChangeArrowheads="1"/>
          </p:cNvSpPr>
          <p:nvPr/>
        </p:nvSpPr>
        <p:spPr bwMode="auto">
          <a:xfrm>
            <a:off x="381000" y="304800"/>
            <a:ext cx="8763000" cy="203132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5 </a:t>
            </a:r>
            <a:r>
              <a:rPr kumimoji="0" lang="kk-KZ" sz="14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күн.</a:t>
            </a:r>
            <a:r>
              <a:rPr kumimoji="0" lang="kk-KZ" sz="1400" b="0" i="0"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 Ұлы даланың дара ұстазы. (Ыбырай Алтынсарин)</a:t>
            </a:r>
            <a:endParaRPr kumimoji="0" lang="ru-RU" sz="14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kk-KZ" sz="1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Мақсаты: Алғашқы ұстаз, ұлы ағартушы Ыбырай Алтынсариннің өмірімен, шығармаларымен оқушыларды таныстыру.</a:t>
            </a:r>
            <a:endParaRPr kumimoji="0" lang="ru-RU" sz="14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kk-KZ" sz="1400" b="1" i="0" u="none" strike="noStrike" cap="none" normalizeH="0" baseline="0" dirty="0" smtClean="0">
                <a:ln>
                  <a:noFill/>
                </a:ln>
                <a:solidFill>
                  <a:srgbClr val="1F497D"/>
                </a:solidFill>
                <a:effectLst/>
                <a:latin typeface="Times New Roman" pitchFamily="18" charset="0"/>
                <a:ea typeface="Times New Roman" pitchFamily="18" charset="0"/>
                <a:cs typeface="Times New Roman" pitchFamily="18" charset="0"/>
              </a:rPr>
              <a:t>Тапсырма. Мәтінді оқып, көп нүктенің орнына тиісті әріпті қойып жаз. </a:t>
            </a:r>
            <a:r>
              <a:rPr kumimoji="0" lang="ru-RU" sz="1400" b="1" i="0" u="none" strike="noStrike" cap="none" normalizeH="0" baseline="0" dirty="0" smtClean="0">
                <a:ln>
                  <a:noFill/>
                </a:ln>
                <a:solidFill>
                  <a:srgbClr val="1F497D"/>
                </a:solidFill>
                <a:effectLst/>
                <a:latin typeface="Times New Roman" pitchFamily="18" charset="0"/>
                <a:ea typeface="Times New Roman" pitchFamily="18" charset="0"/>
                <a:cs typeface="Times New Roman" pitchFamily="18" charset="0"/>
              </a:rPr>
              <a:t>Прочитай текст и напиши, поставив соответствующую букву вместо многоточия.</a:t>
            </a:r>
            <a:endParaRPr kumimoji="0" lang="ru-RU" sz="14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kk-KZ"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Ыбырай Алтынсарин 1841 жылы қазіргі  Қостанай облысы,Қостанай ауданында дүниеге к...лген. 1850 жылы тоғ...з  жасар Ыбырай Орынборда қазақ балалары үшін аш...лған мектепке оқуға түседі. 1857 жылы мектепті үзд...к бітірген Ыбырай атасы Балқожа Жаңбыршаұлының хатшыс... болады. Көп ізденіп, өз бет...мен білім..н  толықт...рған Ыбырай халқына пайдал...  болуды арман етті.</a:t>
            </a:r>
            <a:endParaRPr kumimoji="0" lang="kk-KZ" sz="1400" b="0" i="0" u="none" strike="noStrike" cap="none" normalizeH="0" baseline="0" dirty="0" smtClean="0">
              <a:ln>
                <a:noFill/>
              </a:ln>
              <a:solidFill>
                <a:schemeClr val="tx1"/>
              </a:solidFill>
              <a:effectLst/>
              <a:latin typeface="Times New Roman" pitchFamily="18" charset="0"/>
              <a:cs typeface="Times New Roman" pitchFamily="18" charset="0"/>
            </a:endParaRPr>
          </a:p>
        </p:txBody>
      </p:sp>
      <p:pic>
        <p:nvPicPr>
          <p:cNvPr id="3075" name="Рисунок 1" descr="https://fsd.intolimp.org/html/2017/03/29/i_58dbadc07c11a/img_phpFWycFh_Dybystar-P5_1.jpg"/>
          <p:cNvPicPr>
            <a:picLocks noChangeAspect="1" noChangeArrowheads="1"/>
          </p:cNvPicPr>
          <p:nvPr/>
        </p:nvPicPr>
        <p:blipFill>
          <a:blip r:embed="rId3" cstate="print"/>
          <a:srcRect/>
          <a:stretch>
            <a:fillRect/>
          </a:stretch>
        </p:blipFill>
        <p:spPr bwMode="auto">
          <a:xfrm>
            <a:off x="533400" y="2743200"/>
            <a:ext cx="2020887" cy="1516063"/>
          </a:xfrm>
          <a:prstGeom prst="rect">
            <a:avLst/>
          </a:prstGeom>
          <a:noFill/>
          <a:ln w="9525">
            <a:noFill/>
            <a:miter lim="800000"/>
            <a:headEnd/>
            <a:tailEnd/>
          </a:ln>
        </p:spPr>
      </p:pic>
      <p:sp>
        <p:nvSpPr>
          <p:cNvPr id="3076" name="Rectangle 4"/>
          <p:cNvSpPr>
            <a:spLocks noChangeArrowheads="1"/>
          </p:cNvSpPr>
          <p:nvPr/>
        </p:nvSpPr>
        <p:spPr bwMode="auto">
          <a:xfrm>
            <a:off x="381000" y="4395787"/>
            <a:ext cx="8208018" cy="246221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kk-KZ" sz="1400" b="1" i="0" u="none" strike="noStrike" cap="none" normalizeH="0" baseline="0" dirty="0" smtClean="0">
              <a:ln>
                <a:noFill/>
              </a:ln>
              <a:solidFill>
                <a:srgbClr val="1F497D"/>
              </a:solidFill>
              <a:effectLst/>
              <a:latin typeface="Times New Roman" pitchFamily="18" charset="0"/>
              <a:ea typeface="Times New Roman" pitchFamily="18" charset="0"/>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kk-KZ" sz="1400" b="1" i="0" u="none" strike="noStrike" cap="none" normalizeH="0" baseline="0" dirty="0" smtClean="0">
                <a:ln>
                  <a:noFill/>
                </a:ln>
                <a:solidFill>
                  <a:srgbClr val="1F497D"/>
                </a:solidFill>
                <a:effectLst/>
                <a:latin typeface="Times New Roman" pitchFamily="18" charset="0"/>
                <a:ea typeface="Times New Roman" pitchFamily="18" charset="0"/>
                <a:cs typeface="Times New Roman" pitchFamily="18" charset="0"/>
              </a:rPr>
              <a:t>2-тапсырма.Мәтіннен жіңішке айтылатын 4 сөз жаз. </a:t>
            </a:r>
            <a:r>
              <a:rPr kumimoji="0" lang="ru-RU" sz="1400" b="1" i="0" u="none" strike="noStrike" cap="none" normalizeH="0" baseline="0" dirty="0" smtClean="0">
                <a:ln>
                  <a:noFill/>
                </a:ln>
                <a:solidFill>
                  <a:srgbClr val="1F497D"/>
                </a:solidFill>
                <a:effectLst/>
                <a:latin typeface="Times New Roman" pitchFamily="18" charset="0"/>
                <a:ea typeface="Times New Roman" pitchFamily="18" charset="0"/>
                <a:cs typeface="Times New Roman" pitchFamily="18" charset="0"/>
              </a:rPr>
              <a:t>Выпиши из текста 4 слова, которые звучат </a:t>
            </a:r>
            <a:r>
              <a:rPr kumimoji="0" lang="kk-KZ" sz="1400" b="1" i="0" u="none" strike="noStrike" cap="none" normalizeH="0" baseline="0" dirty="0" smtClean="0">
                <a:ln>
                  <a:noFill/>
                </a:ln>
                <a:solidFill>
                  <a:srgbClr val="1F497D"/>
                </a:solidFill>
                <a:effectLst/>
                <a:latin typeface="Times New Roman" pitchFamily="18" charset="0"/>
                <a:ea typeface="Times New Roman" pitchFamily="18" charset="0"/>
                <a:cs typeface="Times New Roman" pitchFamily="18" charset="0"/>
              </a:rPr>
              <a:t>мягко</a:t>
            </a:r>
            <a:r>
              <a:rPr kumimoji="0" lang="ru-RU" sz="1400" b="1" i="0" u="none" strike="noStrike" cap="none" normalizeH="0" baseline="0" dirty="0" smtClean="0">
                <a:ln>
                  <a:noFill/>
                </a:ln>
                <a:solidFill>
                  <a:srgbClr val="1F497D"/>
                </a:solidFill>
                <a:effectLst/>
                <a:latin typeface="Times New Roman" pitchFamily="18" charset="0"/>
                <a:ea typeface="Times New Roman" pitchFamily="18" charset="0"/>
                <a:cs typeface="Times New Roman" pitchFamily="18" charset="0"/>
              </a:rPr>
              <a:t>.</a:t>
            </a:r>
            <a:endParaRPr kumimoji="0" lang="ru-RU"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kk-KZ" sz="1400" b="1" i="0"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3-тапсырма.Өлеңді мәнерлеп оқы.Прочитай выразительно.</a:t>
            </a:r>
            <a:endParaRPr kumimoji="0" lang="ru-RU"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kk-KZ" sz="1400" b="1" i="0" u="none" strike="noStrike" cap="none" normalizeH="0" baseline="0" dirty="0" smtClean="0">
                <a:ln>
                  <a:noFill/>
                </a:ln>
                <a:solidFill>
                  <a:srgbClr val="FFFF00"/>
                </a:solidFill>
                <a:effectLst/>
                <a:latin typeface="Times New Roman" pitchFamily="18" charset="0"/>
                <a:ea typeface="Times New Roman" pitchFamily="18" charset="0"/>
                <a:cs typeface="Times New Roman" pitchFamily="18" charset="0"/>
              </a:rPr>
              <a:t>Кел, балалар, оқылық,</a:t>
            </a:r>
            <a:br>
              <a:rPr kumimoji="0" lang="kk-KZ" sz="1400" b="1" i="0" u="none" strike="noStrike" cap="none" normalizeH="0" baseline="0" dirty="0" smtClean="0">
                <a:ln>
                  <a:noFill/>
                </a:ln>
                <a:solidFill>
                  <a:srgbClr val="FFFF00"/>
                </a:solidFill>
                <a:effectLst/>
                <a:latin typeface="Times New Roman" pitchFamily="18" charset="0"/>
                <a:ea typeface="Times New Roman" pitchFamily="18" charset="0"/>
                <a:cs typeface="Times New Roman" pitchFamily="18" charset="0"/>
              </a:rPr>
            </a:br>
            <a:r>
              <a:rPr kumimoji="0" lang="kk-KZ" sz="1400" b="1" i="0" u="none" strike="noStrike" cap="none" normalizeH="0" baseline="0" dirty="0" smtClean="0">
                <a:ln>
                  <a:noFill/>
                </a:ln>
                <a:solidFill>
                  <a:srgbClr val="FFFF00"/>
                </a:solidFill>
                <a:effectLst/>
                <a:latin typeface="Times New Roman" pitchFamily="18" charset="0"/>
                <a:ea typeface="Times New Roman" pitchFamily="18" charset="0"/>
                <a:cs typeface="Times New Roman" pitchFamily="18" charset="0"/>
              </a:rPr>
              <a:t>Оқығанды көңілге</a:t>
            </a:r>
            <a:br>
              <a:rPr kumimoji="0" lang="kk-KZ" sz="1400" b="1" i="0" u="none" strike="noStrike" cap="none" normalizeH="0" baseline="0" dirty="0" smtClean="0">
                <a:ln>
                  <a:noFill/>
                </a:ln>
                <a:solidFill>
                  <a:srgbClr val="FFFF00"/>
                </a:solidFill>
                <a:effectLst/>
                <a:latin typeface="Times New Roman" pitchFamily="18" charset="0"/>
                <a:ea typeface="Times New Roman" pitchFamily="18" charset="0"/>
                <a:cs typeface="Times New Roman" pitchFamily="18" charset="0"/>
              </a:rPr>
            </a:br>
            <a:r>
              <a:rPr kumimoji="0" lang="kk-KZ" sz="1400" b="1" i="0" u="none" strike="noStrike" cap="none" normalizeH="0" baseline="0" dirty="0" smtClean="0">
                <a:ln>
                  <a:noFill/>
                </a:ln>
                <a:solidFill>
                  <a:srgbClr val="FFFF00"/>
                </a:solidFill>
                <a:effectLst/>
                <a:latin typeface="Times New Roman" pitchFamily="18" charset="0"/>
                <a:ea typeface="Times New Roman" pitchFamily="18" charset="0"/>
                <a:cs typeface="Times New Roman" pitchFamily="18" charset="0"/>
              </a:rPr>
              <a:t>Ықыласпен тоқылық.</a:t>
            </a:r>
            <a:br>
              <a:rPr kumimoji="0" lang="kk-KZ" sz="1400" b="1" i="0" u="none" strike="noStrike" cap="none" normalizeH="0" baseline="0" dirty="0" smtClean="0">
                <a:ln>
                  <a:noFill/>
                </a:ln>
                <a:solidFill>
                  <a:srgbClr val="FFFF00"/>
                </a:solidFill>
                <a:effectLst/>
                <a:latin typeface="Times New Roman" pitchFamily="18" charset="0"/>
                <a:ea typeface="Times New Roman" pitchFamily="18" charset="0"/>
                <a:cs typeface="Times New Roman" pitchFamily="18" charset="0"/>
              </a:rPr>
            </a:br>
            <a:r>
              <a:rPr kumimoji="0" lang="kk-KZ" sz="1400" b="1" i="0" u="none" strike="noStrike" cap="none" normalizeH="0" baseline="0" dirty="0" smtClean="0">
                <a:ln>
                  <a:noFill/>
                </a:ln>
                <a:solidFill>
                  <a:srgbClr val="FFFF00"/>
                </a:solidFill>
                <a:effectLst/>
                <a:latin typeface="Times New Roman" pitchFamily="18" charset="0"/>
                <a:ea typeface="Times New Roman" pitchFamily="18" charset="0"/>
                <a:cs typeface="Times New Roman" pitchFamily="18" charset="0"/>
              </a:rPr>
              <a:t>Оқысаңыз, балалар,</a:t>
            </a:r>
            <a:br>
              <a:rPr kumimoji="0" lang="kk-KZ" sz="1400" b="1" i="0" u="none" strike="noStrike" cap="none" normalizeH="0" baseline="0" dirty="0" smtClean="0">
                <a:ln>
                  <a:noFill/>
                </a:ln>
                <a:solidFill>
                  <a:srgbClr val="FFFF00"/>
                </a:solidFill>
                <a:effectLst/>
                <a:latin typeface="Times New Roman" pitchFamily="18" charset="0"/>
                <a:ea typeface="Times New Roman" pitchFamily="18" charset="0"/>
                <a:cs typeface="Times New Roman" pitchFamily="18" charset="0"/>
              </a:rPr>
            </a:br>
            <a:r>
              <a:rPr kumimoji="0" lang="kk-KZ" sz="1400" b="1" i="0" u="none" strike="noStrike" cap="none" normalizeH="0" baseline="0" dirty="0" smtClean="0">
                <a:ln>
                  <a:noFill/>
                </a:ln>
                <a:solidFill>
                  <a:srgbClr val="FFFF00"/>
                </a:solidFill>
                <a:effectLst/>
                <a:latin typeface="Times New Roman" pitchFamily="18" charset="0"/>
                <a:ea typeface="Times New Roman" pitchFamily="18" charset="0"/>
                <a:cs typeface="Times New Roman" pitchFamily="18" charset="0"/>
              </a:rPr>
              <a:t>Шамнан шырақ жағылар,</a:t>
            </a:r>
            <a:br>
              <a:rPr kumimoji="0" lang="kk-KZ" sz="1400" b="1" i="0" u="none" strike="noStrike" cap="none" normalizeH="0" baseline="0" dirty="0" smtClean="0">
                <a:ln>
                  <a:noFill/>
                </a:ln>
                <a:solidFill>
                  <a:srgbClr val="FFFF00"/>
                </a:solidFill>
                <a:effectLst/>
                <a:latin typeface="Times New Roman" pitchFamily="18" charset="0"/>
                <a:ea typeface="Times New Roman" pitchFamily="18" charset="0"/>
                <a:cs typeface="Times New Roman" pitchFamily="18" charset="0"/>
              </a:rPr>
            </a:br>
            <a:r>
              <a:rPr kumimoji="0" lang="kk-KZ" sz="1400" b="1" i="0" u="none" strike="noStrike" cap="none" normalizeH="0" baseline="0" dirty="0" smtClean="0">
                <a:ln>
                  <a:noFill/>
                </a:ln>
                <a:solidFill>
                  <a:srgbClr val="FFFF00"/>
                </a:solidFill>
                <a:effectLst/>
                <a:latin typeface="Times New Roman" pitchFamily="18" charset="0"/>
                <a:ea typeface="Times New Roman" pitchFamily="18" charset="0"/>
                <a:cs typeface="Times New Roman" pitchFamily="18" charset="0"/>
              </a:rPr>
              <a:t>Тілегенің алдыңнан</a:t>
            </a:r>
            <a:br>
              <a:rPr kumimoji="0" lang="kk-KZ" sz="1400" b="1" i="0" u="none" strike="noStrike" cap="none" normalizeH="0" baseline="0" dirty="0" smtClean="0">
                <a:ln>
                  <a:noFill/>
                </a:ln>
                <a:solidFill>
                  <a:srgbClr val="FFFF00"/>
                </a:solidFill>
                <a:effectLst/>
                <a:latin typeface="Times New Roman" pitchFamily="18" charset="0"/>
                <a:ea typeface="Times New Roman" pitchFamily="18" charset="0"/>
                <a:cs typeface="Times New Roman" pitchFamily="18" charset="0"/>
              </a:rPr>
            </a:br>
            <a:r>
              <a:rPr kumimoji="0" lang="kk-KZ" sz="1400" b="1" i="0" u="none" strike="noStrike" cap="none" normalizeH="0" baseline="0" dirty="0" smtClean="0">
                <a:ln>
                  <a:noFill/>
                </a:ln>
                <a:solidFill>
                  <a:srgbClr val="FFFF00"/>
                </a:solidFill>
                <a:effectLst/>
                <a:latin typeface="Times New Roman" pitchFamily="18" charset="0"/>
                <a:ea typeface="Times New Roman" pitchFamily="18" charset="0"/>
                <a:cs typeface="Times New Roman" pitchFamily="18" charset="0"/>
              </a:rPr>
              <a:t>Іздемей-ақ  табылар. (Ы. Алтынсарин</a:t>
            </a:r>
            <a:r>
              <a:rPr kumimoji="0" lang="kk-KZ" sz="1400" b="0" i="0" u="none" strike="noStrike" cap="none" normalizeH="0" baseline="0" dirty="0" smtClean="0">
                <a:ln>
                  <a:noFill/>
                </a:ln>
                <a:solidFill>
                  <a:srgbClr val="545454"/>
                </a:solidFill>
                <a:effectLst/>
                <a:latin typeface="Times New Roman" pitchFamily="18" charset="0"/>
                <a:ea typeface="Times New Roman" pitchFamily="18" charset="0"/>
                <a:cs typeface="Times New Roman" pitchFamily="18" charset="0"/>
              </a:rPr>
              <a:t>)</a:t>
            </a:r>
            <a:endParaRPr kumimoji="0" lang="kk-KZ" sz="1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9" name="Picture 1"/>
          <p:cNvPicPr>
            <a:picLocks noChangeAspect="1" noChangeArrowheads="1"/>
          </p:cNvPicPr>
          <p:nvPr/>
        </p:nvPicPr>
        <p:blipFill>
          <a:blip r:embed="rId2"/>
          <a:srcRect/>
          <a:stretch>
            <a:fillRect/>
          </a:stretch>
        </p:blipFill>
        <p:spPr bwMode="auto">
          <a:xfrm>
            <a:off x="0" y="0"/>
            <a:ext cx="9753600" cy="7315200"/>
          </a:xfrm>
          <a:prstGeom prst="rect">
            <a:avLst/>
          </a:prstGeom>
          <a:noFill/>
          <a:ln w="9525">
            <a:noFill/>
            <a:miter lim="800000"/>
            <a:headEnd/>
            <a:tailEnd/>
          </a:ln>
          <a:effectLst/>
        </p:spPr>
      </p:pic>
      <p:pic>
        <p:nvPicPr>
          <p:cNvPr id="2050" name="Picture 2"/>
          <p:cNvPicPr>
            <a:picLocks noChangeAspect="1" noChangeArrowheads="1"/>
          </p:cNvPicPr>
          <p:nvPr/>
        </p:nvPicPr>
        <p:blipFill>
          <a:blip r:embed="rId3"/>
          <a:srcRect/>
          <a:stretch>
            <a:fillRect/>
          </a:stretch>
        </p:blipFill>
        <p:spPr bwMode="auto">
          <a:xfrm>
            <a:off x="3810000" y="304800"/>
            <a:ext cx="5334000" cy="1752600"/>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pic>
        <p:nvPicPr>
          <p:cNvPr id="2051" name="Picture 3"/>
          <p:cNvPicPr>
            <a:picLocks noChangeAspect="1" noChangeArrowheads="1"/>
          </p:cNvPicPr>
          <p:nvPr/>
        </p:nvPicPr>
        <p:blipFill>
          <a:blip r:embed="rId4"/>
          <a:srcRect/>
          <a:stretch>
            <a:fillRect/>
          </a:stretch>
        </p:blipFill>
        <p:spPr bwMode="auto">
          <a:xfrm>
            <a:off x="3809999" y="2438400"/>
            <a:ext cx="5334001" cy="1981200"/>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pic>
        <p:nvPicPr>
          <p:cNvPr id="2052" name="Picture 4"/>
          <p:cNvPicPr>
            <a:picLocks noChangeAspect="1" noChangeArrowheads="1"/>
          </p:cNvPicPr>
          <p:nvPr/>
        </p:nvPicPr>
        <p:blipFill>
          <a:blip r:embed="rId5"/>
          <a:srcRect/>
          <a:stretch>
            <a:fillRect/>
          </a:stretch>
        </p:blipFill>
        <p:spPr bwMode="auto">
          <a:xfrm>
            <a:off x="3657600" y="4638675"/>
            <a:ext cx="5486400" cy="2219325"/>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pic>
        <p:nvPicPr>
          <p:cNvPr id="2053" name="Picture 5"/>
          <p:cNvPicPr>
            <a:picLocks noChangeAspect="1" noChangeArrowheads="1"/>
          </p:cNvPicPr>
          <p:nvPr/>
        </p:nvPicPr>
        <p:blipFill>
          <a:blip r:embed="rId6"/>
          <a:srcRect/>
          <a:stretch>
            <a:fillRect/>
          </a:stretch>
        </p:blipFill>
        <p:spPr bwMode="auto">
          <a:xfrm>
            <a:off x="381000" y="304800"/>
            <a:ext cx="2743200" cy="297179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054" name="Picture 6"/>
          <p:cNvPicPr>
            <a:picLocks noChangeAspect="1" noChangeArrowheads="1"/>
          </p:cNvPicPr>
          <p:nvPr/>
        </p:nvPicPr>
        <p:blipFill>
          <a:blip r:embed="rId7"/>
          <a:srcRect/>
          <a:stretch>
            <a:fillRect/>
          </a:stretch>
        </p:blipFill>
        <p:spPr bwMode="auto">
          <a:xfrm>
            <a:off x="457200" y="3581400"/>
            <a:ext cx="2743200" cy="819150"/>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pic>
        <p:nvPicPr>
          <p:cNvPr id="2055" name="Picture 7"/>
          <p:cNvPicPr>
            <a:picLocks noChangeAspect="1" noChangeArrowheads="1"/>
          </p:cNvPicPr>
          <p:nvPr/>
        </p:nvPicPr>
        <p:blipFill>
          <a:blip r:embed="rId8"/>
          <a:srcRect/>
          <a:stretch>
            <a:fillRect/>
          </a:stretch>
        </p:blipFill>
        <p:spPr bwMode="auto">
          <a:xfrm>
            <a:off x="381000" y="4648200"/>
            <a:ext cx="2895600" cy="1905000"/>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descr="C:\Users\Пользователь\Desktop\Рисунок1.jpg"/>
          <p:cNvPicPr>
            <a:picLocks noChangeAspect="1" noChangeArrowheads="1"/>
          </p:cNvPicPr>
          <p:nvPr/>
        </p:nvPicPr>
        <p:blipFill>
          <a:blip r:embed="rId2"/>
          <a:srcRect/>
          <a:stretch>
            <a:fillRect/>
          </a:stretch>
        </p:blipFill>
        <p:spPr bwMode="auto">
          <a:xfrm>
            <a:off x="0" y="0"/>
            <a:ext cx="9144000" cy="6858000"/>
          </a:xfrm>
          <a:prstGeom prst="rect">
            <a:avLst/>
          </a:prstGeom>
          <a:noFill/>
        </p:spPr>
      </p:pic>
      <p:pic>
        <p:nvPicPr>
          <p:cNvPr id="21507" name="Picture 3"/>
          <p:cNvPicPr>
            <a:picLocks noChangeAspect="1" noChangeArrowheads="1"/>
          </p:cNvPicPr>
          <p:nvPr/>
        </p:nvPicPr>
        <p:blipFill>
          <a:blip r:embed="rId3"/>
          <a:srcRect/>
          <a:stretch>
            <a:fillRect/>
          </a:stretch>
        </p:blipFill>
        <p:spPr bwMode="auto">
          <a:xfrm>
            <a:off x="1447800" y="4648200"/>
            <a:ext cx="2438400" cy="12954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21508" name="Picture 4"/>
          <p:cNvPicPr>
            <a:picLocks noChangeAspect="1" noChangeArrowheads="1"/>
          </p:cNvPicPr>
          <p:nvPr/>
        </p:nvPicPr>
        <p:blipFill>
          <a:blip r:embed="rId4"/>
          <a:srcRect/>
          <a:stretch>
            <a:fillRect/>
          </a:stretch>
        </p:blipFill>
        <p:spPr bwMode="auto">
          <a:xfrm>
            <a:off x="1295400" y="990600"/>
            <a:ext cx="2971800" cy="12954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21511" name="Picture 7" descr="https://im0-tub-kz.yandex.net/i?id=3fbd7c38148dbf74a4a309f759ebf9a3&amp;n=13"/>
          <p:cNvPicPr>
            <a:picLocks noChangeAspect="1" noChangeArrowheads="1"/>
          </p:cNvPicPr>
          <p:nvPr/>
        </p:nvPicPr>
        <p:blipFill>
          <a:blip r:embed="rId5"/>
          <a:srcRect/>
          <a:stretch>
            <a:fillRect/>
          </a:stretch>
        </p:blipFill>
        <p:spPr bwMode="auto">
          <a:xfrm>
            <a:off x="1828800" y="2895600"/>
            <a:ext cx="2107259" cy="10668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21512" name="Picture 8"/>
          <p:cNvPicPr>
            <a:picLocks noChangeAspect="1" noChangeArrowheads="1"/>
          </p:cNvPicPr>
          <p:nvPr/>
        </p:nvPicPr>
        <p:blipFill>
          <a:blip r:embed="rId6"/>
          <a:srcRect/>
          <a:stretch>
            <a:fillRect/>
          </a:stretch>
        </p:blipFill>
        <p:spPr bwMode="auto">
          <a:xfrm>
            <a:off x="4876800" y="762000"/>
            <a:ext cx="3886200" cy="5181600"/>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descr="https://cf2.ppt-online.org/files2/slide/t/ts4KkS0TZzdIuJnywjQLVx2v68aUceMA3R5DofYFh/slide-20.jpg"/>
          <p:cNvPicPr>
            <a:picLocks noChangeAspect="1" noChangeArrowheads="1"/>
          </p:cNvPicPr>
          <p:nvPr/>
        </p:nvPicPr>
        <p:blipFill>
          <a:blip r:embed="rId2"/>
          <a:srcRect/>
          <a:stretch>
            <a:fillRect/>
          </a:stretch>
        </p:blipFill>
        <p:spPr bwMode="auto">
          <a:xfrm>
            <a:off x="0" y="1"/>
            <a:ext cx="9144000" cy="6858000"/>
          </a:xfrm>
          <a:prstGeom prst="rect">
            <a:avLst/>
          </a:prstGeom>
          <a:noFill/>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rnd" cmpd="sng" algn="ctr">
          <a:solidFill>
            <a:schemeClr val="phClr">
              <a:shade val="95000"/>
              <a:satMod val="105000"/>
            </a:schemeClr>
          </a:solidFill>
          <a:prstDash val="solid"/>
        </a:ln>
        <a:ln w="25400" cap="rnd" cmpd="sng" algn="ctr">
          <a:solidFill>
            <a:schemeClr val="phClr"/>
          </a:solidFill>
          <a:prstDash val="solid"/>
        </a:ln>
        <a:ln w="38100" cap="rnd" cmpd="sng" algn="ctr">
          <a:solidFill>
            <a:schemeClr val="phClr"/>
          </a:solidFill>
          <a:prstDash val="solid"/>
        </a:ln>
      </a:lnStyleLst>
      <a:effectStyleLst>
        <a:effectStyle>
          <a:effectLst>
            <a:outerShdw blurRad="40000" dist="20000" dir="5400000">
              <a:srgbClr val="000000">
                <a:alpha val="38000"/>
              </a:srgbClr>
            </a:outerShdw>
          </a:effectLst>
        </a:effectStyle>
        <a:effectStyle>
          <a:effectLst>
            <a:outerShdw blurRad="40000" dist="23000" dir="5400000">
              <a:srgbClr val="000000">
                <a:alpha val="35000"/>
              </a:srgbClr>
            </a:outerShdw>
          </a:effectLst>
        </a:effectStyle>
        <a:effectStyle>
          <a:effectLst>
            <a:outerShdw blurRad="40000" dist="23000" dir="540000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60000" r="100000" b="200000"/>
          </a:path>
        </a:gradFill>
        <a:gradFill rotWithShape="1">
          <a:gsLst>
            <a:gs pos="0">
              <a:schemeClr val="phClr">
                <a:tint val="80000"/>
                <a:satMod val="300000"/>
              </a:schemeClr>
            </a:gs>
            <a:gs pos="100000">
              <a:schemeClr val="phClr">
                <a:shade val="30000"/>
                <a:satMod val="200000"/>
              </a:schemeClr>
            </a:gs>
          </a:gsLst>
          <a:path path="circle">
            <a:fillToRect l="100000" t="100000" r="100000" b="10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153</TotalTime>
  <Words>706</Words>
  <PresentationFormat>Экран (4:3)</PresentationFormat>
  <Paragraphs>113</Paragraphs>
  <Slides>9</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9</vt:i4>
      </vt:variant>
    </vt:vector>
  </HeadingPairs>
  <TitlesOfParts>
    <vt:vector size="10" baseType="lpstr">
      <vt:lpstr>Office Theme</vt:lpstr>
      <vt:lpstr>Слайд 1</vt:lpstr>
      <vt:lpstr>Слайд 2</vt:lpstr>
      <vt:lpstr>Слайд 3</vt:lpstr>
      <vt:lpstr>Слайд 4</vt:lpstr>
      <vt:lpstr>Слайд 5</vt:lpstr>
      <vt:lpstr>Слайд 6</vt:lpstr>
      <vt:lpstr>Слайд 7</vt:lpstr>
      <vt:lpstr>Слайд 8</vt:lpstr>
      <vt:lpstr>Слайд 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Пользователь</dc:creator>
  <cp:lastModifiedBy>Пользователь</cp:lastModifiedBy>
  <cp:revision>17</cp:revision>
  <dcterms:created xsi:type="dcterms:W3CDTF">2021-06-18T18:47:35Z</dcterms:created>
  <dcterms:modified xsi:type="dcterms:W3CDTF">2021-06-18T21:31:23Z</dcterms:modified>
</cp:coreProperties>
</file>